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256" r:id="rId2"/>
    <p:sldId id="307" r:id="rId3"/>
    <p:sldId id="308" r:id="rId4"/>
    <p:sldId id="309" r:id="rId5"/>
    <p:sldId id="306" r:id="rId6"/>
    <p:sldId id="258" r:id="rId7"/>
    <p:sldId id="259" r:id="rId8"/>
    <p:sldId id="260" r:id="rId9"/>
    <p:sldId id="282" r:id="rId10"/>
    <p:sldId id="279" r:id="rId11"/>
    <p:sldId id="286" r:id="rId12"/>
    <p:sldId id="278" r:id="rId13"/>
    <p:sldId id="288" r:id="rId14"/>
    <p:sldId id="289" r:id="rId15"/>
    <p:sldId id="262" r:id="rId16"/>
    <p:sldId id="345" r:id="rId17"/>
    <p:sldId id="292" r:id="rId18"/>
    <p:sldId id="291" r:id="rId19"/>
    <p:sldId id="293" r:id="rId20"/>
    <p:sldId id="294" r:id="rId21"/>
    <p:sldId id="295" r:id="rId22"/>
    <p:sldId id="296" r:id="rId23"/>
    <p:sldId id="265" r:id="rId24"/>
    <p:sldId id="263" r:id="rId25"/>
    <p:sldId id="267" r:id="rId26"/>
    <p:sldId id="272" r:id="rId27"/>
    <p:sldId id="281" r:id="rId28"/>
    <p:sldId id="269" r:id="rId29"/>
    <p:sldId id="270" r:id="rId30"/>
    <p:sldId id="346" r:id="rId31"/>
    <p:sldId id="271" r:id="rId32"/>
    <p:sldId id="347" r:id="rId33"/>
    <p:sldId id="310" r:id="rId34"/>
    <p:sldId id="344" r:id="rId35"/>
    <p:sldId id="311" r:id="rId36"/>
    <p:sldId id="276" r:id="rId37"/>
    <p:sldId id="277" r:id="rId38"/>
    <p:sldId id="285" r:id="rId39"/>
    <p:sldId id="284" r:id="rId40"/>
    <p:sldId id="303" r:id="rId41"/>
    <p:sldId id="302" r:id="rId42"/>
    <p:sldId id="301" r:id="rId43"/>
    <p:sldId id="274" r:id="rId44"/>
    <p:sldId id="275" r:id="rId45"/>
    <p:sldId id="280" r:id="rId46"/>
    <p:sldId id="300" r:id="rId47"/>
    <p:sldId id="299" r:id="rId48"/>
    <p:sldId id="297" r:id="rId49"/>
    <p:sldId id="287" r:id="rId50"/>
    <p:sldId id="340" r:id="rId51"/>
    <p:sldId id="305" r:id="rId5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15" autoAdjust="0"/>
  </p:normalViewPr>
  <p:slideViewPr>
    <p:cSldViewPr>
      <p:cViewPr>
        <p:scale>
          <a:sx n="55" d="100"/>
          <a:sy n="55" d="100"/>
        </p:scale>
        <p:origin x="-936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4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600" units="cm"/>
        </inkml:traceFormat>
        <inkml:channelProperties>
          <inkml:channelProperty channel="X" name="resolution" value="28.36565" units="1/cm"/>
          <inkml:channelProperty channel="Y" name="resolution" value="28.30189" units="1/cm"/>
        </inkml:channelProperties>
      </inkml:inkSource>
      <inkml:timestamp xml:id="ts0" timeString="2013-03-28T14:43:42.83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600" units="cm"/>
        </inkml:traceFormat>
        <inkml:channelProperties>
          <inkml:channelProperty channel="X" name="resolution" value="28.36565" units="1/cm"/>
          <inkml:channelProperty channel="Y" name="resolution" value="28.30189" units="1/cm"/>
        </inkml:channelProperties>
      </inkml:inkSource>
      <inkml:timestamp xml:id="ts0" timeString="2013-03-28T11:31:00.24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-2-2,'0'31,"32"-31,32 31,-32-31,-1 31,1-31,0 0,-32 31,31-31,1 0,0 0,-32 31,32-31,0 0,-1 31,1-31,0 0,-1 0,1 0,0 0,0 0,0 0,-1 0,1 0,0 0,31 0,-63 31,32-31,0 0,0 0,-1 0,1 0,0 0,-1 0,1 0,0 0,0 0,0 0,-1 0,1 0,-32-31,32 31,-1 0,-31-31,32 31,-32-31,32 31,0 0,-32-31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600" units="cm"/>
        </inkml:traceFormat>
        <inkml:channelProperties>
          <inkml:channelProperty channel="X" name="resolution" value="28.36565" units="1/cm"/>
          <inkml:channelProperty channel="Y" name="resolution" value="28.30189" units="1/cm"/>
        </inkml:channelProperties>
      </inkml:inkSource>
      <inkml:timestamp xml:id="ts0" timeString="2013-03-28T11:31:20.321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0 156,'32'0,"0"0,-1 0,1 0,0 0,0 0,-1 0,1 0,0 0,0 0,-1 0,33 0,-32 0,-1 0,1 0,0 0,0 0,-1 0,1 0,0 0,0 0,-1 0,1 0,0 0,0 0,-1 0,1 0,0 0,-1 0,1 0,0 0,-32 0,63 0,-31 0,0 0,0 0,-1 0,1 0,0 0,0 0,-1 0,1 0,0 0,0-32,-1 32,1 0,0 0,0 0,-1 0,1-31,0 31,-32-63,32 63,-1 0,-31 32,64-32,-64 31,32-31,-1 0,1 31,0-31,-1 0,1 0,0 0,0 0,-32 32,31-32,1 0,0 0,0 0,-32 31,31-31,1 0,0 0,0 0,-1 0,1 0,0 0,31 0,-31 0,0 0,0 0,-1 0,1 0,0 0,0 0,-1 0,1 0,0 0,-1 0,1 0,0 0,0 0,-1 0,1 0,0 0,-32-31,32 31,-1 0,1 0,32 0,-64-32,31 32,1 0,0 0,-32-31,32 31,-32-31,31 31,1 0,0 0,-32-32,32 1,-1 31,1 0,-32 0,0 31,32-31,0 32,-1-32,-31 31,32-31,0 31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600" units="cm"/>
        </inkml:traceFormat>
        <inkml:channelProperties>
          <inkml:channelProperty channel="X" name="resolution" value="28.36565" units="1/cm"/>
          <inkml:channelProperty channel="Y" name="resolution" value="28.30189" units="1/cm"/>
        </inkml:channelProperties>
      </inkml:inkSource>
      <inkml:timestamp xml:id="ts0" timeString="2013-03-28T11:31:26.561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0 159,'32'-32,"-1"32,-31-32,32 32,0 0,0 0,0 0,-1 0,1 0,0 0,0 32,0 31,31-63,-31 0,0 32,0-32,-1 0,1 0,-32 32,32-32,0 0,0 32,-1-32,1 0,-32 32,32-32,0 0,-32 31,32-31,-1 0,1 0,-32 32,32-32,0 0,0 0,-1 0,1 0,32 0,-32 0,-1 0,1 0,-32-32,32 32,0 0,0-31,-1 31,1 0,-32-32,32 32,0 0,0 0,-1 0,1-32,0 32,0 0,0 0,-32-32,31 32,1 0,-32-63,32 63,32 0,-33 0,-31-32,32 32,0 0,-32-32,32 32,0 0,-32-31,31 31,-31-32,32 32,0 0,-32-32,32 32,0 0,-1 0,1 0,0 0,0 0,0 0,-1 0,1 0,0 0,0 0,0 0,31 0,-31 0,0 0,-32 0,31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600" units="cm"/>
        </inkml:traceFormat>
        <inkml:channelProperties>
          <inkml:channelProperty channel="X" name="resolution" value="28.36565" units="1/cm"/>
          <inkml:channelProperty channel="Y" name="resolution" value="28.30189" units="1/cm"/>
        </inkml:channelProperties>
      </inkml:inkSource>
      <inkml:timestamp xml:id="ts0" timeString="2013-03-28T11:31:58.44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517 4183,'0'-32,"0"1,0-1,-31 0,31 0,0 1,-32 31,32-32,0 0,-31 1,31-1,0 0,-32 32,32-31,0-1,-32 32,32-32,-31 1,31-1,-32-31,32 31,-32 0,32 0,0 1,-31 31,31-32,0 0,-32 32,32-31,0-1,0 0,0 1,-32-1,32 0,0 1,0-1,-31 32,31-32,0 1,0-1,0 0,0 0,0-31,0 31,-32 32,32-31,0-1,0 0,0 1,0-1,0 0,0 1,0-1,-32 0,32 1,0-1,0 0,0 1,0-1,-31 0,31 0,0 1,0-1,0 0,-32 32,32-63,0 31,0 1,0-1,0 0,0 1,0-1,0 0,0 1,0-1,0 0,0 0,0 1,0-1,0 0,0 1,0-1,0 0,32 1,-32-1,0-31,31 63,-31-32,0 0,0 1,32 31,-32-32,0 0,32 32,-32-32,0 1,0-1,31 32,-31-32,0 1,32-1,-32 0,0 1,32 31,-1-32,-31 0,32 32,-32-31,0-1,32 32,-32-32,31 1,-31-1,32 32,0 0,-32-64,31 64,1-31,-1 31,33 0,-33 0,-31-32,32 0,0 1,-1-1,1 0,0 32,-32-31,31 31,-31-32,32 32,-32-32,31 32,1-31,0 31,-32-32,31 32,-31-32,32 32,0 0,-32-31,31 31,1 0,0 0,-32-32,31 32,1 0,-32-32,63 32,-31 0,-32-32,31 32,1-31,0 31,-32-32,31 32,1-32,0 32,-1 0,1-63,0 63,-1 0,1 0,-1-32,1 1,0 31,-1 0,-31-32,32 32,0 0,-1 0,1 0,31 0,-63 0,32 0,0 0,-1 0,1 0,-1 32,-31-1,32-31,0 0,-1 0,1 0,-32 0,32 0,-32-31,31 31,-31-32,32 32,0-32,-1 32,1 0,-1 0,1 0,0 0,-1 0,33 0,-33 0,1 0,0 0,-1 0,1 0,0 0,-32 32,31-32,1 0,-1 0,1 32,0-32,-1 0,1 0,0 0,-1 0,1 0,0 0,-1 0,1 0,-1 0,33 0,-33 0,1 0,0 0,-1 0,1-32,0 32,-1 0,1 0,-32-32,32 32,-1 0,1 0,-1-31,1 31,0 0,-1 0,1 0,0 0,-1 0,1 0,31 0,-31 0,-1 0,1 0,0 0,-1 0,1-32,0 32,-1-32,1 32,0 0,-1 0,1 0,-1 0,1 0,0 0,-1 0,1 32,0-32,-1 32,1-1,31-31,-31 32,0-32,-1 32,1-32,-1 0,1 0,0 0,-1 0,1 0,0 0,-1 0,1 0,0 0,-1 0,1 0,-1 0,1 0,0 0,-1 0,1 0,31 0,-31 0,0 0,-1 0,1 0,0 0,-1 0,1 0,-1 0,1 0,0 0,-1 0,1 0,0 0,-32 0,63 0,-31 0,31 0,-32 0,33-32,-33 32,1-32,-32 1,0-1,32 32,-1 0,1 0,0 0,-1 0,1 32,0-32,-32 31,31-31,1 0,-1 0,-31 32,32-32,31 0,-63 32,32-32,0 31,-1-31,-31 32,32-32,0 0,-1 32,1-32,-1 63,1-31,0-32,-32 31,31-31,1 32,-32 0,32-32,-32 32,31-32,-31 31,32-31,-32 32,32-32,-32 32,31-32,-31 31,0 1,32-32,-32 32,32-1,-32 1,63-32,-63 32,0-1,31-31,-31 32,32 0,-32-1,0 1,32-32,-32 64,31-33,-31 1,0 0,32-32,-32 31,0 1,32-32,-32 32,0-1,0 1,31 0,-31-1,0 1,32 0,-32-1,0 33,0-32,0-1,0 33,0-33,0 1,0 0,0-1,0 1,0 0,0-1,0 1,0 0,0-1,0 1,0 0,0 0,0-1,32-31,-32 32,0 0,0-1,0 1,0 0,0-1,0 33,0-33,0 1,0 0,0-1,0 1,0 0,0 0,0-1,0 1,0 0,0-1,0 1,0 0,0-1,0 1,0 0,0-1,0 1,0-32,0 32,0 31,0-31,0-1,0 1,0 0,0 0,-32-1,32 1,0 0,0-1,-32 1,32 0,0-1,0 1,0 0,0-1,-31-31,31 32,0 0,0-1,-32-31,32 32,0 0,0 31,-32-63,32 32,-95 126,95-126,0 0,0-1,0 1,0 0,0-1,0 1,-31-32,31 32,0 0,-32-32,1 31,-1-31,32 32,-32-32,1 32,-1-1,0-31,32 32,0 0,-31-32,31 31,-32-31,0 64,32-33,-31-31,-33 0,64 32,-31-32,-1 0,1 0,-1 0,0 0,1 0,31 32,-32-32,0 0,1 0,-1 0,0 0,1 0,-1 0,1 0,-1 0,0 0,1 0,-1 0,0 0,32 0,-63 0,31 0,1 0,-1 0,0 0,1 0,-1 0,1 0,-1 0,32-32,-32 32,1 0,-1-32,0 32,1 0,31-63,-32 63,0 0,32-32,-31 32,-1 0,1 0,-1 0,32-31,-32 31,-31 0,31 0,1 0,-1 0,0 0,1 0,-1 0,0 0,1 0,31-32,-32 32,1 0,-1 0,0 0,1 0,31-32,-32 32,0 0,1 0,-1 0,0 0,1 0,-32 0,31 0,0 0,1 0,-1 0,0 0,32 32,-31-32,-1 32,0-32,32 31,-31-31,-1 0,0 0,1 0,-1 0,1 0,-1 0,0 0,1 0,-1 0,-63 0,63 0,1 0,-1-31,1 31,-1 0,0 0,1 0,-1 0,0 0,1 0,-1 0,0 0,1 0,-1 0,1 0,-1 0,0 0,1 0,31 0,-64 0,33 0,-1 0,0 0,1 0,-1 0,0 0,1 0,-1 0,32 31,-31-31,-1 0,0 0,1 0,-1 0,0 0,1 0,-1 0,0 0,1 0,-1 0,-31 0,31 0,1 0,-1 0,0 0,1 0,-1 0,0 0,1 0,-1 0,32 64,-32-64,1 0,-1 0,1 0,-1 0,0 0,1 0,-1 0,0 0,1 0,-1 0,-31 31,31-31,1 0,-1 0,0 0,1 32,-1-32,0 0,1 0,-1 32,0-32,1 0,-1 0,0 0,1 0,-1 0,1 0,-1 0,0 0,32-95,0 63,-31 0,-33 32,33 0,-1 0,0 0,1 0,-1 0,32-31,-31 31,-1 0,0 0,1 0,-1 0,0 0,1 0,-1 0,32 0,-32 0,1 0,-1 0,32 31,-32-31,1 0,-1 0,1 0,-33 0,64 0,-31 0,31-31,-32 31,32-32,-32 32,32-32,0 1,0-1,0 0,-31 32,31-31,0 31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600" units="cm"/>
        </inkml:traceFormat>
        <inkml:channelProperties>
          <inkml:channelProperty channel="X" name="resolution" value="28.36565" units="1/cm"/>
          <inkml:channelProperty channel="Y" name="resolution" value="28.30189" units="1/cm"/>
        </inkml:channelProperties>
      </inkml:inkSource>
      <inkml:timestamp xml:id="ts0" timeString="2013-03-28T11:29:17.60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-2 64,'0'-26,"0"0,0 26,32 0,0 0,0 0,-1 0,1 0,0 0,0 0,31 0,-31 0,-1 0,1 0,0 0,0 0,-1 0,-31 0,32 0,0 0,-1 0,1 0,0 0,0 0,-1 0,1 0,0 0,-1 0,1 0,0 26,0-26,-1 0,33 0,-64 26,31-26,1 0,0 0,0 0,-32 26,31-26,1 0,0 0,-1 0,1 0,0 0,0 0,-1 0,1 0,0 0,-1 0,1 0,0 0,0 0,-1 0,-31 0,64 0,-33 0,1 0,0 0,-32-26,32 26,-1 0,1 0,-32-26,32 26,0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600" units="cm"/>
        </inkml:traceFormat>
        <inkml:channelProperties>
          <inkml:channelProperty channel="X" name="resolution" value="28.36565" units="1/cm"/>
          <inkml:channelProperty channel="Y" name="resolution" value="28.30189" units="1/cm"/>
        </inkml:channelProperties>
      </inkml:inkSource>
      <inkml:timestamp xml:id="ts0" timeString="2013-03-28T11:29:25.07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-2 49,'32'0,"0"0,0 0,-1 0,1 0,0 0,0 0,-1 0,1 0,0-27,-1 27,1 0,0 0,0 0,-1 0,1 0,0 0,0 0,31 0,-31 0,-1 0,1 0,0 0,0 0,-1 0,1 0,0 0,0 0,-32 0,31 0,1 0,-32 27,32-27,-32 27,31-27,1 0,-32 27,32-27,0 0,-32 27,31-27,1 0,-32 27,32-27,0 0,31 0,-31 0,-32 0,0-27,32 27,-32-27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600" units="cm"/>
        </inkml:traceFormat>
        <inkml:channelProperties>
          <inkml:channelProperty channel="X" name="resolution" value="28.36565" units="1/cm"/>
          <inkml:channelProperty channel="Y" name="resolution" value="28.30189" units="1/cm"/>
        </inkml:channelProperties>
      </inkml:inkSource>
      <inkml:timestamp xml:id="ts0" timeString="2013-03-28T11:29:51.57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68,'0'0,"0"-29,32 29,-32-28,32 28,31 0,-31 0,0 0,0 0,-1 0,1 0,0 0,0 0,0 0,-1 0,1 0,0 0,0 0,-1 0,1 0,0 0,0 0,-1 0,1 0,0 0,0 0,-32 0,63 0,-31 0,0 0,0 57,-1-57,1 0,0 0,0 28,0-28,-1 0,1 0,0 29,0-29,-1 0,-31 29,32-29,0 0,0 0,-32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600" units="cm"/>
        </inkml:traceFormat>
        <inkml:channelProperties>
          <inkml:channelProperty channel="X" name="resolution" value="28.36565" units="1/cm"/>
          <inkml:channelProperty channel="Y" name="resolution" value="28.30189" units="1/cm"/>
        </inkml:channelProperties>
      </inkml:inkSource>
      <inkml:timestamp xml:id="ts0" timeString="2013-03-28T11:29:56.36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30,'0'0,"31"0,1 0,0 0,-32 0,32 0,31 32,-31 0,0-32,-1 0,1 0,0 0,0 0,-1 0,1 0,0 0,-32 0,32 0,0 0,-1 0,1 0,-32-32,32 32,0 0,-1 0,-31-32,32 32,0 0,0 0,31 0,-31 0,0 0,-1 0,1 0,0 0,0 0,0 0,-1 0,1 0,0 0,0 0,-1 0,1 0,0 0,0 0,-1 0,1 0,0 0,0 0,-32-32,31 32,33 0,-32 0,0 0,-1 0,1 0,0 0,0 0,-1 0,1 0,0 0,0 0,-1 0,1 0,-32 32,32-32,0 0,0 0,-32 32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600" units="cm"/>
        </inkml:traceFormat>
        <inkml:channelProperties>
          <inkml:channelProperty channel="X" name="resolution" value="28.36565" units="1/cm"/>
          <inkml:channelProperty channel="Y" name="resolution" value="28.30189" units="1/cm"/>
        </inkml:channelProperties>
      </inkml:inkSource>
      <inkml:timestamp xml:id="ts0" timeString="2013-03-28T11:30:21.15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0 162,'32'0,"-1"0,1 0,0 0,0 0,-1 0,1 0,0 0,31 0,-31 0,0 0,0 0,-1 0,1 0,0 0,0 0,-1 0,1 0,-32 0,32 0,0 0,-1 0,1 0,0-32,-1 1,1 0,63 31,-63 0,0-32,0 32,-1 0,1 0,0 0,0 0,-1 0,1 0,0 0,0 0,-1 0,1 0,0 0,0 0,-1 0,1 0,0 0,-1 0,33 0,-32 0,-32-31,31 31,1 0,0 0,0 0,-1 0,1 0,0 0,0 0,-1 0,1 0,0 0,0 0,-1 0,1 0,0 0,0 0,-1 0,1 0,0 0,31 0,-31 0,-32 31,32-31,-1 0,-31 32,32-32,0 0,-32 31,32-31,-1 0,-31 31,32-31,0 32,0-32,-32 31,31-31,1 0,0 0,0 0,-1 0,1 0,0 0,0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600" units="cm"/>
        </inkml:traceFormat>
        <inkml:channelProperties>
          <inkml:channelProperty channel="X" name="resolution" value="28.36565" units="1/cm"/>
          <inkml:channelProperty channel="Y" name="resolution" value="28.30189" units="1/cm"/>
        </inkml:channelProperties>
      </inkml:inkSource>
      <inkml:timestamp xml:id="ts0" timeString="2013-03-28T11:30:29.49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0,'32'0,"0"0,32 0,-33 0,1 0,0 0,0 0,-1 0,-31 0,32 0,0 0,0 0,-1 0,-31 31,32-31,0 0,0 0,0 0,-1 0,1 0,0 0,0 0,-1 0,1 0,0 0,32 0,-64 32,31-32,1 0,0 0,0 0,-1 0,1 0,0 0,0 0,-1 0,1 0,0 0,0 0,0 0,-1 0,1 0,0 0,0 0,-1 0,1 0,32 0,-33 0,1 0,0 0,0 0,0 0,-32 0,0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600" units="cm"/>
        </inkml:traceFormat>
        <inkml:channelProperties>
          <inkml:channelProperty channel="X" name="resolution" value="28.36565" units="1/cm"/>
          <inkml:channelProperty channel="Y" name="resolution" value="28.30189" units="1/cm"/>
        </inkml:channelProperties>
      </inkml:inkSource>
      <inkml:timestamp xml:id="ts0" timeString="2013-03-28T11:30:40.38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0 154,'0'31,"32"-31,-32 31,31-31,-31 31,32-31,0 0,0 0,-32 31,31-31,1 0,0 0,-32 31,32-31,-1 0,1 0,-32 30,32-30,0 0,-1 31,1-31,0 0,0 0,0 31,-1-31,33 0,-32 0,-1 0,1 0,0 0,0 0,-32 0,31 0,1 0,0 0,0 0,0 0,-1-31,1 31,0-31,0 31,-32-30,31 30,1 0,-32-31,32 31,0 0,-32-31,31 31,1 0,-32-31,64 31,-32 0,-32-31,31 31,-31-31,32 31,-32-31,32 31,0 0,-1 0,1 0,0 0,0 0,-32-30,31 30,1 0,0 0,0 0,-1-31,-31 0,32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Contenidor de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3CE5C9-C3FA-4190-A215-A15F9C8CF28F}" type="datetimeFigureOut">
              <a:rPr lang="es-ES" smtClean="0"/>
              <a:pPr/>
              <a:t>01/05/2013</a:t>
            </a:fld>
            <a:endParaRPr lang="es-ES"/>
          </a:p>
        </p:txBody>
      </p:sp>
      <p:sp>
        <p:nvSpPr>
          <p:cNvPr id="4" name="Contenidor d'imatge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Contenidor de not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s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522558-2E28-462C-95D0-682CCC301D7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425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22558-2E28-462C-95D0-682CCC301D7F}" type="slidenum">
              <a:rPr lang="es-ES" smtClean="0"/>
              <a:pPr/>
              <a:t>7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22558-2E28-462C-95D0-682CCC301D7F}" type="slidenum">
              <a:rPr lang="es-ES" smtClean="0"/>
              <a:pPr/>
              <a:t>8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22558-2E28-462C-95D0-682CCC301D7F}" type="slidenum">
              <a:rPr lang="es-ES" smtClean="0"/>
              <a:pPr/>
              <a:t>12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22558-2E28-462C-95D0-682CCC301D7F}" type="slidenum">
              <a:rPr lang="es-ES" smtClean="0"/>
              <a:pPr/>
              <a:t>28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a-ES" smtClean="0"/>
              <a:t>Feu clic aquí per editar l'estil de subtítols del patró.</a:t>
            </a:r>
            <a:endParaRPr lang="es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0FC8-4E29-4423-95F6-7CC92A2C006B}" type="datetimeFigureOut">
              <a:rPr lang="es-ES" smtClean="0"/>
              <a:pPr/>
              <a:t>01/05/2013</a:t>
            </a:fld>
            <a:endParaRPr lang="es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1B6D0-D662-409A-9680-BEBB88FE94C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s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0FC8-4E29-4423-95F6-7CC92A2C006B}" type="datetimeFigureOut">
              <a:rPr lang="es-ES" smtClean="0"/>
              <a:pPr/>
              <a:t>01/05/2013</a:t>
            </a:fld>
            <a:endParaRPr lang="es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1B6D0-D662-409A-9680-BEBB88FE94C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s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0FC8-4E29-4423-95F6-7CC92A2C006B}" type="datetimeFigureOut">
              <a:rPr lang="es-ES" smtClean="0"/>
              <a:pPr/>
              <a:t>01/05/2013</a:t>
            </a:fld>
            <a:endParaRPr lang="es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1B6D0-D662-409A-9680-BEBB88FE94C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s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0FC8-4E29-4423-95F6-7CC92A2C006B}" type="datetimeFigureOut">
              <a:rPr lang="es-ES" smtClean="0"/>
              <a:pPr/>
              <a:t>01/05/2013</a:t>
            </a:fld>
            <a:endParaRPr lang="es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1B6D0-D662-409A-9680-BEBB88FE94C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 smtClean="0"/>
              <a:t>Feu clic aquí per editar els estils de text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0FC8-4E29-4423-95F6-7CC92A2C006B}" type="datetimeFigureOut">
              <a:rPr lang="es-ES" smtClean="0"/>
              <a:pPr/>
              <a:t>01/05/2013</a:t>
            </a:fld>
            <a:endParaRPr lang="es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1B6D0-D662-409A-9680-BEBB88FE94C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Contenidor de contingut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s-ES"/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s-ES"/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0FC8-4E29-4423-95F6-7CC92A2C006B}" type="datetimeFigureOut">
              <a:rPr lang="es-ES" smtClean="0"/>
              <a:pPr/>
              <a:t>01/05/2013</a:t>
            </a:fld>
            <a:endParaRPr lang="es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1B6D0-D662-409A-9680-BEBB88FE94C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 smtClean="0"/>
              <a:t>Feu clic aquí per editar els estils de text</a:t>
            </a:r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s-ES"/>
          </a:p>
        </p:txBody>
      </p:sp>
      <p:sp>
        <p:nvSpPr>
          <p:cNvPr id="5" name="Contenidor de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 smtClean="0"/>
              <a:t>Feu clic aquí per editar els estils de text</a:t>
            </a:r>
          </a:p>
        </p:txBody>
      </p:sp>
      <p:sp>
        <p:nvSpPr>
          <p:cNvPr id="6" name="Contenidor de contingut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s-ES"/>
          </a:p>
        </p:txBody>
      </p:sp>
      <p:sp>
        <p:nvSpPr>
          <p:cNvPr id="7" name="Contenidor de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0FC8-4E29-4423-95F6-7CC92A2C006B}" type="datetimeFigureOut">
              <a:rPr lang="es-ES" smtClean="0"/>
              <a:pPr/>
              <a:t>01/05/2013</a:t>
            </a:fld>
            <a:endParaRPr lang="es-ES"/>
          </a:p>
        </p:txBody>
      </p:sp>
      <p:sp>
        <p:nvSpPr>
          <p:cNvPr id="8" name="Contenidor de peu de pà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Conteni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1B6D0-D662-409A-9680-BEBB88FE94C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Contenidor de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0FC8-4E29-4423-95F6-7CC92A2C006B}" type="datetimeFigureOut">
              <a:rPr lang="es-ES" smtClean="0"/>
              <a:pPr/>
              <a:t>01/05/2013</a:t>
            </a:fld>
            <a:endParaRPr lang="es-ES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1B6D0-D662-409A-9680-BEBB88FE94C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0FC8-4E29-4423-95F6-7CC92A2C006B}" type="datetimeFigureOut">
              <a:rPr lang="es-ES" smtClean="0"/>
              <a:pPr/>
              <a:t>01/05/2013</a:t>
            </a:fld>
            <a:endParaRPr lang="es-ES"/>
          </a:p>
        </p:txBody>
      </p:sp>
      <p:sp>
        <p:nvSpPr>
          <p:cNvPr id="3" name="Contenidor de peu de pà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1B6D0-D662-409A-9680-BEBB88FE94C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s-ES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0FC8-4E29-4423-95F6-7CC92A2C006B}" type="datetimeFigureOut">
              <a:rPr lang="es-ES" smtClean="0"/>
              <a:pPr/>
              <a:t>01/05/2013</a:t>
            </a:fld>
            <a:endParaRPr lang="es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1B6D0-D662-409A-9680-BEBB88FE94C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Contenidor d'imatg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0FC8-4E29-4423-95F6-7CC92A2C006B}" type="datetimeFigureOut">
              <a:rPr lang="es-ES" smtClean="0"/>
              <a:pPr/>
              <a:t>01/05/2013</a:t>
            </a:fld>
            <a:endParaRPr lang="es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1B6D0-D662-409A-9680-BEBB88FE94C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títo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s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F0FC8-4E29-4423-95F6-7CC92A2C006B}" type="datetimeFigureOut">
              <a:rPr lang="es-ES" smtClean="0"/>
              <a:pPr/>
              <a:t>01/05/2013</a:t>
            </a:fld>
            <a:endParaRPr lang="es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F1B6D0-D662-409A-9680-BEBB88FE94C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3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10" Type="http://schemas.openxmlformats.org/officeDocument/2006/relationships/image" Target="../media/image48.jpeg"/><Relationship Id="rId4" Type="http://schemas.openxmlformats.org/officeDocument/2006/relationships/image" Target="../media/image43.jpeg"/><Relationship Id="rId9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3" Type="http://schemas.openxmlformats.org/officeDocument/2006/relationships/image" Target="../media/image64.jpeg"/><Relationship Id="rId7" Type="http://schemas.openxmlformats.org/officeDocument/2006/relationships/image" Target="../media/image68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13" Type="http://schemas.openxmlformats.org/officeDocument/2006/relationships/image" Target="../media/image76.emf"/><Relationship Id="rId18" Type="http://schemas.openxmlformats.org/officeDocument/2006/relationships/customXml" Target="../ink/ink10.xml"/><Relationship Id="rId3" Type="http://schemas.openxmlformats.org/officeDocument/2006/relationships/image" Target="../media/image71.emf"/><Relationship Id="rId21" Type="http://schemas.openxmlformats.org/officeDocument/2006/relationships/image" Target="../media/image80.emf"/><Relationship Id="rId7" Type="http://schemas.openxmlformats.org/officeDocument/2006/relationships/image" Target="../media/image73.emf"/><Relationship Id="rId12" Type="http://schemas.openxmlformats.org/officeDocument/2006/relationships/customXml" Target="../ink/ink7.xml"/><Relationship Id="rId17" Type="http://schemas.openxmlformats.org/officeDocument/2006/relationships/image" Target="../media/image78.emf"/><Relationship Id="rId2" Type="http://schemas.openxmlformats.org/officeDocument/2006/relationships/customXml" Target="../ink/ink2.xml"/><Relationship Id="rId16" Type="http://schemas.openxmlformats.org/officeDocument/2006/relationships/customXml" Target="../ink/ink9.xml"/><Relationship Id="rId20" Type="http://schemas.openxmlformats.org/officeDocument/2006/relationships/customXml" Target="../ink/ink1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.xml"/><Relationship Id="rId11" Type="http://schemas.openxmlformats.org/officeDocument/2006/relationships/image" Target="../media/image75.emf"/><Relationship Id="rId5" Type="http://schemas.openxmlformats.org/officeDocument/2006/relationships/image" Target="../media/image72.emf"/><Relationship Id="rId15" Type="http://schemas.openxmlformats.org/officeDocument/2006/relationships/image" Target="../media/image77.emf"/><Relationship Id="rId23" Type="http://schemas.openxmlformats.org/officeDocument/2006/relationships/image" Target="../media/image81.emf"/><Relationship Id="rId10" Type="http://schemas.openxmlformats.org/officeDocument/2006/relationships/customXml" Target="../ink/ink6.xml"/><Relationship Id="rId19" Type="http://schemas.openxmlformats.org/officeDocument/2006/relationships/image" Target="../media/image79.emf"/><Relationship Id="rId4" Type="http://schemas.openxmlformats.org/officeDocument/2006/relationships/customXml" Target="../ink/ink3.xml"/><Relationship Id="rId9" Type="http://schemas.openxmlformats.org/officeDocument/2006/relationships/image" Target="../media/image74.emf"/><Relationship Id="rId14" Type="http://schemas.openxmlformats.org/officeDocument/2006/relationships/customXml" Target="../ink/ink8.xml"/><Relationship Id="rId22" Type="http://schemas.openxmlformats.org/officeDocument/2006/relationships/customXml" Target="../ink/ink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gif"/><Relationship Id="rId4" Type="http://schemas.openxmlformats.org/officeDocument/2006/relationships/image" Target="../media/image75.gi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6.jpeg"/><Relationship Id="rId4" Type="http://schemas.openxmlformats.org/officeDocument/2006/relationships/image" Target="../media/image85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1" descr="C:\Users\argo\Pictures\arc st martí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00" y="463550"/>
            <a:ext cx="8890000" cy="5930900"/>
          </a:xfrm>
          <a:prstGeom prst="rect">
            <a:avLst/>
          </a:prstGeom>
          <a:noFill/>
        </p:spPr>
      </p:pic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685800" y="1124745"/>
            <a:ext cx="7772400" cy="1656183"/>
          </a:xfrm>
        </p:spPr>
        <p:txBody>
          <a:bodyPr>
            <a:normAutofit/>
          </a:bodyPr>
          <a:lstStyle/>
          <a:p>
            <a:r>
              <a:rPr lang="ca-ES" sz="6000" b="1" dirty="0" smtClean="0">
                <a:solidFill>
                  <a:schemeClr val="bg1"/>
                </a:solidFill>
              </a:rPr>
              <a:t>Poesia </a:t>
            </a:r>
            <a:endParaRPr lang="es-ES" sz="6000" b="1" dirty="0">
              <a:solidFill>
                <a:schemeClr val="bg1"/>
              </a:solidFill>
            </a:endParaRPr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a-ES" b="1" dirty="0" smtClean="0">
              <a:solidFill>
                <a:schemeClr val="bg1"/>
              </a:solidFill>
            </a:endParaRPr>
          </a:p>
          <a:p>
            <a:endParaRPr lang="ca-ES" b="1" dirty="0" smtClean="0">
              <a:solidFill>
                <a:schemeClr val="bg1"/>
              </a:solidFill>
            </a:endParaRPr>
          </a:p>
          <a:p>
            <a:r>
              <a:rPr lang="ca-ES" b="1" dirty="0" smtClean="0">
                <a:solidFill>
                  <a:schemeClr val="bg1"/>
                </a:solidFill>
              </a:rPr>
              <a:t>1r ESO 2012-2013</a:t>
            </a:r>
            <a:endParaRPr lang="es-E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ca-ES" dirty="0" smtClean="0"/>
              <a:t>COMPARACIÓ I METÀFORA</a:t>
            </a:r>
            <a:br>
              <a:rPr lang="ca-ES" dirty="0" smtClean="0"/>
            </a:br>
            <a:r>
              <a:rPr lang="ca-ES" sz="3600" dirty="0" smtClean="0"/>
              <a:t>(perles)</a:t>
            </a:r>
            <a:endParaRPr lang="es-ES" sz="3600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457200" y="1600200"/>
            <a:ext cx="4546848" cy="485313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ca-ES" dirty="0" smtClean="0"/>
              <a:t>En la </a:t>
            </a:r>
            <a:r>
              <a:rPr lang="ca-ES" b="1" dirty="0" smtClean="0"/>
              <a:t>comparació</a:t>
            </a:r>
            <a:r>
              <a:rPr lang="ca-ES" dirty="0" smtClean="0"/>
              <a:t>, un element </a:t>
            </a:r>
            <a:r>
              <a:rPr lang="ca-ES" b="1" i="1" dirty="0" smtClean="0"/>
              <a:t>real</a:t>
            </a:r>
            <a:r>
              <a:rPr lang="ca-ES" dirty="0" smtClean="0"/>
              <a:t> es compara amb un d’</a:t>
            </a:r>
            <a:r>
              <a:rPr lang="ca-ES" b="1" i="1" dirty="0" smtClean="0"/>
              <a:t>imaginari</a:t>
            </a:r>
            <a:r>
              <a:rPr lang="ca-ES" dirty="0" smtClean="0"/>
              <a:t> mitjançant un </a:t>
            </a:r>
            <a:r>
              <a:rPr lang="ca-ES" b="1" i="1" dirty="0" smtClean="0"/>
              <a:t>nexe</a:t>
            </a:r>
            <a:r>
              <a:rPr lang="ca-ES" dirty="0" smtClean="0"/>
              <a:t>, usualment </a:t>
            </a:r>
            <a:r>
              <a:rPr lang="ca-ES" b="1" i="1" dirty="0" smtClean="0"/>
              <a:t>com</a:t>
            </a:r>
            <a:r>
              <a:rPr lang="ca-ES" dirty="0" smtClean="0"/>
              <a:t>, </a:t>
            </a:r>
            <a:r>
              <a:rPr lang="ca-ES" b="1" i="1" dirty="0" smtClean="0"/>
              <a:t>sembla</a:t>
            </a:r>
            <a:r>
              <a:rPr lang="ca-ES" dirty="0" smtClean="0"/>
              <a:t>...</a:t>
            </a:r>
            <a:endParaRPr lang="es-ES" dirty="0" smtClean="0"/>
          </a:p>
          <a:p>
            <a:pPr algn="just"/>
            <a:r>
              <a:rPr lang="ca-ES" dirty="0" smtClean="0"/>
              <a:t>Quan desapareix el nexe i l’element real s’identifica (no es compara) amb la imatge, aquesta figura poètica rep el nom de </a:t>
            </a:r>
            <a:r>
              <a:rPr lang="ca-ES" b="1" dirty="0" smtClean="0"/>
              <a:t>metàfora</a:t>
            </a:r>
            <a:r>
              <a:rPr lang="ca-ES" dirty="0" smtClean="0"/>
              <a:t>.</a:t>
            </a:r>
            <a:endParaRPr lang="es-ES" dirty="0" smtClean="0"/>
          </a:p>
          <a:p>
            <a:endParaRPr lang="es-ES" dirty="0"/>
          </a:p>
        </p:txBody>
      </p:sp>
      <p:pic>
        <p:nvPicPr>
          <p:cNvPr id="5" name="Picture 9" descr="C:\Users\argo\Pictures\teranyina perla.jpg"/>
          <p:cNvPicPr>
            <a:picLocks noChangeAspect="1" noChangeArrowheads="1"/>
          </p:cNvPicPr>
          <p:nvPr/>
        </p:nvPicPr>
        <p:blipFill>
          <a:blip r:embed="rId2" cstate="print"/>
          <a:srcRect l="8338" t="15739" r="13839" b="14792"/>
          <a:stretch>
            <a:fillRect/>
          </a:stretch>
        </p:blipFill>
        <p:spPr bwMode="auto">
          <a:xfrm>
            <a:off x="5292080" y="1988840"/>
            <a:ext cx="3456384" cy="2098519"/>
          </a:xfrm>
          <a:prstGeom prst="rect">
            <a:avLst/>
          </a:prstGeom>
          <a:noFill/>
        </p:spPr>
      </p:pic>
      <p:pic>
        <p:nvPicPr>
          <p:cNvPr id="7" name="Picture 2" descr="C:\Users\argo\Pictures\collaret perl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260648"/>
            <a:ext cx="1800200" cy="1319230"/>
          </a:xfrm>
          <a:prstGeom prst="rect">
            <a:avLst/>
          </a:prstGeom>
          <a:noFill/>
        </p:spPr>
      </p:pic>
      <p:pic>
        <p:nvPicPr>
          <p:cNvPr id="1027" name="Picture 3" descr="C:\Users\argo\Pictures\dents.jpg"/>
          <p:cNvPicPr>
            <a:picLocks noChangeAspect="1" noChangeArrowheads="1"/>
          </p:cNvPicPr>
          <p:nvPr/>
        </p:nvPicPr>
        <p:blipFill>
          <a:blip r:embed="rId4" cstate="print"/>
          <a:srcRect t="29640" b="22105"/>
          <a:stretch>
            <a:fillRect/>
          </a:stretch>
        </p:blipFill>
        <p:spPr bwMode="auto">
          <a:xfrm>
            <a:off x="5292080" y="4653136"/>
            <a:ext cx="3384376" cy="1512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COMPARACIÓ I METÀFORA</a:t>
            </a:r>
            <a:endParaRPr lang="es-ES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457200" y="1600200"/>
            <a:ext cx="5194920" cy="45259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ca-ES" dirty="0" smtClean="0"/>
          </a:p>
          <a:p>
            <a:pPr>
              <a:buNone/>
            </a:pPr>
            <a:r>
              <a:rPr lang="ca-ES" b="1" dirty="0" smtClean="0"/>
              <a:t>	“Faríeu bé de témer </a:t>
            </a:r>
            <a:r>
              <a:rPr lang="ca-ES" b="1" u="heavy" dirty="0" smtClean="0">
                <a:uFill>
                  <a:solidFill>
                    <a:srgbClr val="0070C0"/>
                  </a:solidFill>
                </a:uFill>
              </a:rPr>
              <a:t>les mirades </a:t>
            </a:r>
            <a:endParaRPr lang="ca-ES" b="1" dirty="0" smtClean="0">
              <a:uFill>
                <a:solidFill>
                  <a:srgbClr val="0070C0"/>
                </a:solidFill>
              </a:uFill>
            </a:endParaRPr>
          </a:p>
          <a:p>
            <a:pPr>
              <a:buNone/>
            </a:pPr>
            <a:r>
              <a:rPr lang="ca-ES" b="1" dirty="0" smtClean="0">
                <a:uFill>
                  <a:solidFill>
                    <a:srgbClr val="0070C0"/>
                  </a:solidFill>
                </a:uFill>
              </a:rPr>
              <a:t>	</a:t>
            </a:r>
            <a:r>
              <a:rPr lang="ca-ES" b="1" u="heavy" dirty="0" smtClean="0">
                <a:uFill>
                  <a:solidFill>
                    <a:srgbClr val="0070C0"/>
                  </a:solidFill>
                </a:uFill>
              </a:rPr>
              <a:t>seran dures com pedres</a:t>
            </a:r>
            <a:r>
              <a:rPr lang="ca-ES" b="1" dirty="0" smtClean="0"/>
              <a:t>: </a:t>
            </a:r>
          </a:p>
          <a:p>
            <a:pPr>
              <a:buNone/>
            </a:pPr>
            <a:r>
              <a:rPr lang="ca-ES" b="1" dirty="0" smtClean="0"/>
              <a:t>	seran pedres”. </a:t>
            </a:r>
          </a:p>
          <a:p>
            <a:pPr>
              <a:buNone/>
            </a:pPr>
            <a:r>
              <a:rPr lang="ca-ES" dirty="0" smtClean="0"/>
              <a:t>			Miquel Martí i Pol</a:t>
            </a:r>
          </a:p>
          <a:p>
            <a:pPr>
              <a:buNone/>
            </a:pPr>
            <a:r>
              <a:rPr lang="ca-ES" dirty="0" smtClean="0"/>
              <a:t>	</a:t>
            </a:r>
          </a:p>
          <a:p>
            <a:pPr>
              <a:buNone/>
            </a:pPr>
            <a:r>
              <a:rPr lang="ca-ES" sz="2800" dirty="0" smtClean="0"/>
              <a:t>	Metàfora feta per una nena de tres anys, en veure el rastre d'uns cargols sobre un full de paper de la classe: </a:t>
            </a:r>
          </a:p>
          <a:p>
            <a:pPr>
              <a:buNone/>
            </a:pPr>
            <a:endParaRPr lang="ca-ES" sz="2800" dirty="0" smtClean="0"/>
          </a:p>
          <a:p>
            <a:pPr>
              <a:buNone/>
            </a:pPr>
            <a:r>
              <a:rPr lang="ca-ES" b="1" dirty="0" smtClean="0"/>
              <a:t>	“Mira, els cargols han fet </a:t>
            </a:r>
            <a:r>
              <a:rPr lang="ca-ES" b="1" u="heavy" dirty="0" smtClean="0">
                <a:uFill>
                  <a:solidFill>
                    <a:srgbClr val="FFC000"/>
                  </a:solidFill>
                </a:uFill>
              </a:rPr>
              <a:t>camins de llum</a:t>
            </a:r>
            <a:r>
              <a:rPr lang="ca-ES" b="1" dirty="0" smtClean="0"/>
              <a:t> sobre el paper”.</a:t>
            </a:r>
          </a:p>
          <a:p>
            <a:endParaRPr lang="es-ES" dirty="0"/>
          </a:p>
        </p:txBody>
      </p:sp>
      <p:pic>
        <p:nvPicPr>
          <p:cNvPr id="7170" name="Picture 2" descr="C:\Users\argo\Pictures\mira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1484784"/>
            <a:ext cx="2232248" cy="2238224"/>
          </a:xfrm>
          <a:prstGeom prst="rect">
            <a:avLst/>
          </a:prstGeom>
          <a:noFill/>
        </p:spPr>
      </p:pic>
      <p:pic>
        <p:nvPicPr>
          <p:cNvPr id="7172" name="Picture 4" descr="http://www.xtec.cat/centres/c5001084/experiencies/experienciesp3/paginaexperienciesp3/web%20cargol/rastre%20cargol/terrari%200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4293096"/>
            <a:ext cx="2447503" cy="18456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participacio.3cat24.cat/resources/11/20080507/425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4437112"/>
            <a:ext cx="2915816" cy="1946004"/>
          </a:xfrm>
          <a:prstGeom prst="rect">
            <a:avLst/>
          </a:prstGeom>
          <a:noFill/>
        </p:spPr>
      </p:pic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ca-ES" b="1" dirty="0" smtClean="0"/>
              <a:t>	</a:t>
            </a:r>
          </a:p>
          <a:p>
            <a:pPr>
              <a:buNone/>
            </a:pPr>
            <a:r>
              <a:rPr lang="ca-ES" b="1" dirty="0" smtClean="0"/>
              <a:t>	Disfressa de noia</a:t>
            </a:r>
            <a:endParaRPr lang="es-ES" dirty="0" smtClean="0"/>
          </a:p>
          <a:p>
            <a:endParaRPr lang="es-ES" dirty="0" smtClean="0"/>
          </a:p>
          <a:p>
            <a:pPr>
              <a:buNone/>
            </a:pPr>
            <a:r>
              <a:rPr lang="ca-ES" dirty="0" smtClean="0"/>
              <a:t>	Per les </a:t>
            </a:r>
            <a:r>
              <a:rPr lang="ca-ES" u="heavy" dirty="0" smtClean="0"/>
              <a:t>mirades</a:t>
            </a:r>
            <a:r>
              <a:rPr lang="ca-ES" dirty="0" smtClean="0"/>
              <a:t> era una </a:t>
            </a:r>
            <a:r>
              <a:rPr lang="ca-ES" u="heavy" dirty="0" smtClean="0"/>
              <a:t>gasela</a:t>
            </a:r>
            <a:r>
              <a:rPr lang="ca-ES" dirty="0" smtClean="0"/>
              <a:t>;  </a:t>
            </a:r>
            <a:r>
              <a:rPr lang="ca-ES" b="1" i="1" dirty="0" smtClean="0"/>
              <a:t>(metàfora)</a:t>
            </a:r>
            <a:endParaRPr lang="es-ES" dirty="0" smtClean="0"/>
          </a:p>
          <a:p>
            <a:pPr>
              <a:buNone/>
            </a:pPr>
            <a:r>
              <a:rPr lang="ca-ES" dirty="0" smtClean="0"/>
              <a:t>	tenia el </a:t>
            </a:r>
            <a:r>
              <a:rPr lang="ca-ES" u="heavy" dirty="0" smtClean="0"/>
              <a:t>coll</a:t>
            </a:r>
            <a:r>
              <a:rPr lang="ca-ES" dirty="0" smtClean="0"/>
              <a:t> com el del </a:t>
            </a:r>
            <a:r>
              <a:rPr lang="ca-ES" u="heavy" dirty="0" smtClean="0"/>
              <a:t>cérvol blanc</a:t>
            </a:r>
            <a:r>
              <a:rPr lang="ca-ES" dirty="0" smtClean="0"/>
              <a:t>; </a:t>
            </a:r>
            <a:r>
              <a:rPr lang="ca-ES" b="1" i="1" dirty="0" smtClean="0"/>
              <a:t>(comparació)</a:t>
            </a:r>
            <a:endParaRPr lang="es-ES" dirty="0" smtClean="0"/>
          </a:p>
          <a:p>
            <a:pPr>
              <a:buNone/>
            </a:pPr>
            <a:r>
              <a:rPr lang="ca-ES" dirty="0" smtClean="0"/>
              <a:t>	eren els </a:t>
            </a:r>
            <a:r>
              <a:rPr lang="ca-ES" u="heavy" dirty="0" smtClean="0"/>
              <a:t>llavis</a:t>
            </a:r>
            <a:r>
              <a:rPr lang="ca-ES" dirty="0" smtClean="0"/>
              <a:t> dues </a:t>
            </a:r>
            <a:r>
              <a:rPr lang="ca-ES" u="heavy" dirty="0" smtClean="0"/>
              <a:t>flors</a:t>
            </a:r>
            <a:r>
              <a:rPr lang="ca-ES" dirty="0" smtClean="0"/>
              <a:t> amb </a:t>
            </a:r>
            <a:r>
              <a:rPr lang="ca-ES" u="heavy" dirty="0" smtClean="0"/>
              <a:t>sang</a:t>
            </a:r>
            <a:r>
              <a:rPr lang="ca-ES" dirty="0" smtClean="0"/>
              <a:t>; </a:t>
            </a:r>
            <a:r>
              <a:rPr lang="ca-ES" b="1" i="1" dirty="0" smtClean="0"/>
              <a:t>(metàfora)</a:t>
            </a:r>
            <a:endParaRPr lang="es-ES" dirty="0" smtClean="0"/>
          </a:p>
          <a:p>
            <a:pPr>
              <a:buNone/>
            </a:pPr>
            <a:r>
              <a:rPr lang="ca-ES" dirty="0" smtClean="0"/>
              <a:t>	la </a:t>
            </a:r>
            <a:r>
              <a:rPr lang="ca-ES" u="heavy" dirty="0" smtClean="0"/>
              <a:t>mitjanit</a:t>
            </a:r>
            <a:r>
              <a:rPr lang="ca-ES" dirty="0" smtClean="0"/>
              <a:t> era la seva </a:t>
            </a:r>
            <a:r>
              <a:rPr lang="ca-ES" u="heavy" dirty="0" smtClean="0"/>
              <a:t>trena</a:t>
            </a:r>
            <a:r>
              <a:rPr lang="ca-ES" dirty="0" smtClean="0"/>
              <a:t>. </a:t>
            </a:r>
            <a:r>
              <a:rPr lang="ca-ES" b="1" i="1" dirty="0" smtClean="0"/>
              <a:t>(metàfora)</a:t>
            </a:r>
            <a:endParaRPr lang="es-ES" dirty="0" smtClean="0"/>
          </a:p>
          <a:p>
            <a:pPr>
              <a:buNone/>
            </a:pPr>
            <a:r>
              <a:rPr lang="ca-ES" dirty="0" smtClean="0"/>
              <a:t>	 </a:t>
            </a:r>
            <a:endParaRPr lang="es-ES" dirty="0" smtClean="0"/>
          </a:p>
          <a:p>
            <a:pPr>
              <a:buNone/>
            </a:pPr>
            <a:r>
              <a:rPr lang="ca-ES" dirty="0" smtClean="0"/>
              <a:t>			      JOAN BROSSA, </a:t>
            </a:r>
            <a:r>
              <a:rPr lang="ca-ES" i="1" dirty="0" smtClean="0"/>
              <a:t>Rua de lli</a:t>
            </a:r>
            <a:r>
              <a:rPr lang="ca-ES" i="1" dirty="0" smtClean="0">
                <a:solidFill>
                  <a:schemeClr val="bg1"/>
                </a:solidFill>
              </a:rPr>
              <a:t>bres</a:t>
            </a:r>
          </a:p>
          <a:p>
            <a:pPr>
              <a:buNone/>
            </a:pPr>
            <a:r>
              <a:rPr lang="ca-ES" i="1" dirty="0" smtClean="0">
                <a:solidFill>
                  <a:schemeClr val="bg1"/>
                </a:solidFill>
              </a:rPr>
              <a:t>		</a:t>
            </a:r>
            <a:r>
              <a:rPr lang="ca-ES" i="1" dirty="0" smtClean="0"/>
              <a:t>	      	</a:t>
            </a:r>
            <a:r>
              <a:rPr lang="ca-ES" sz="2600" i="1" dirty="0" smtClean="0"/>
              <a:t>ART MAJOR</a:t>
            </a:r>
          </a:p>
          <a:p>
            <a:pPr>
              <a:buNone/>
            </a:pPr>
            <a:r>
              <a:rPr lang="ca-ES" sz="2600" i="1" dirty="0" smtClean="0"/>
              <a:t>				RIMA ASSONANT</a:t>
            </a:r>
          </a:p>
          <a:p>
            <a:pPr>
              <a:buNone/>
            </a:pPr>
            <a:r>
              <a:rPr lang="ca-ES" sz="2600" i="1" dirty="0" smtClean="0"/>
              <a:t>				QUARTET</a:t>
            </a:r>
            <a:endParaRPr lang="es-ES" sz="2600" dirty="0" smtClean="0"/>
          </a:p>
          <a:p>
            <a:endParaRPr lang="es-ES" dirty="0"/>
          </a:p>
        </p:txBody>
      </p:sp>
      <p:pic>
        <p:nvPicPr>
          <p:cNvPr id="10243" name="Picture 3" descr="C:\Users\argo\Pictures\cervol blanc.jpg"/>
          <p:cNvPicPr>
            <a:picLocks noChangeAspect="1" noChangeArrowheads="1"/>
          </p:cNvPicPr>
          <p:nvPr/>
        </p:nvPicPr>
        <p:blipFill>
          <a:blip r:embed="rId4" cstate="print"/>
          <a:srcRect l="26304" t="30591" r="19080" b="17255"/>
          <a:stretch>
            <a:fillRect/>
          </a:stretch>
        </p:blipFill>
        <p:spPr bwMode="auto">
          <a:xfrm>
            <a:off x="5580112" y="201347"/>
            <a:ext cx="3279134" cy="2507573"/>
          </a:xfrm>
          <a:prstGeom prst="rect">
            <a:avLst/>
          </a:prstGeom>
          <a:noFill/>
        </p:spPr>
      </p:pic>
      <p:pic>
        <p:nvPicPr>
          <p:cNvPr id="10244" name="Picture 4" descr="C:\Users\argo\Pictures\mirada gasela.jpg"/>
          <p:cNvPicPr>
            <a:picLocks noChangeAspect="1" noChangeArrowheads="1"/>
          </p:cNvPicPr>
          <p:nvPr/>
        </p:nvPicPr>
        <p:blipFill>
          <a:blip r:embed="rId5" cstate="print"/>
          <a:srcRect l="20101" t="17584"/>
          <a:stretch>
            <a:fillRect/>
          </a:stretch>
        </p:blipFill>
        <p:spPr bwMode="auto">
          <a:xfrm>
            <a:off x="251520" y="260648"/>
            <a:ext cx="2289804" cy="1687463"/>
          </a:xfrm>
          <a:prstGeom prst="rect">
            <a:avLst/>
          </a:prstGeom>
          <a:noFill/>
        </p:spPr>
      </p:pic>
      <p:pic>
        <p:nvPicPr>
          <p:cNvPr id="10245" name="Picture 5" descr="C:\Users\argo\Pictures\roselles.jpg"/>
          <p:cNvPicPr>
            <a:picLocks noChangeAspect="1" noChangeArrowheads="1"/>
          </p:cNvPicPr>
          <p:nvPr/>
        </p:nvPicPr>
        <p:blipFill>
          <a:blip r:embed="rId6" cstate="print"/>
          <a:srcRect l="10877" t="14722" r="45549"/>
          <a:stretch>
            <a:fillRect/>
          </a:stretch>
        </p:blipFill>
        <p:spPr bwMode="auto">
          <a:xfrm>
            <a:off x="323528" y="4725144"/>
            <a:ext cx="1296144" cy="2132856"/>
          </a:xfrm>
          <a:prstGeom prst="rect">
            <a:avLst/>
          </a:prstGeom>
          <a:noFill/>
        </p:spPr>
      </p:pic>
      <p:pic>
        <p:nvPicPr>
          <p:cNvPr id="8" name="Picture 10" descr="C:\Users\argo\Pictures\gotes.jpg"/>
          <p:cNvPicPr>
            <a:picLocks noChangeAspect="1" noChangeArrowheads="1"/>
          </p:cNvPicPr>
          <p:nvPr/>
        </p:nvPicPr>
        <p:blipFill>
          <a:blip r:embed="rId7" cstate="print"/>
          <a:srcRect l="37127"/>
          <a:stretch>
            <a:fillRect/>
          </a:stretch>
        </p:blipFill>
        <p:spPr bwMode="auto">
          <a:xfrm>
            <a:off x="1187624" y="6088064"/>
            <a:ext cx="853583" cy="769936"/>
          </a:xfrm>
          <a:prstGeom prst="rect">
            <a:avLst/>
          </a:prstGeom>
          <a:noFill/>
        </p:spPr>
      </p:pic>
      <p:cxnSp>
        <p:nvCxnSpPr>
          <p:cNvPr id="12" name="Connector de fletxa recta 11"/>
          <p:cNvCxnSpPr/>
          <p:nvPr/>
        </p:nvCxnSpPr>
        <p:spPr>
          <a:xfrm flipH="1" flipV="1">
            <a:off x="1979712" y="1628800"/>
            <a:ext cx="360040" cy="1224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de fletxa recta 13"/>
          <p:cNvCxnSpPr/>
          <p:nvPr/>
        </p:nvCxnSpPr>
        <p:spPr>
          <a:xfrm flipV="1">
            <a:off x="2195736" y="1988840"/>
            <a:ext cx="3816424" cy="1224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or de fletxa recta 15"/>
          <p:cNvCxnSpPr/>
          <p:nvPr/>
        </p:nvCxnSpPr>
        <p:spPr>
          <a:xfrm flipH="1">
            <a:off x="1259632" y="3717032"/>
            <a:ext cx="1152128" cy="14401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or de fletxa recta 17"/>
          <p:cNvCxnSpPr/>
          <p:nvPr/>
        </p:nvCxnSpPr>
        <p:spPr>
          <a:xfrm>
            <a:off x="4067944" y="4221088"/>
            <a:ext cx="2304256" cy="15841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5842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7085150" y="43211750"/>
              <a:ext cx="0" cy="0"/>
            </p14:xfrm>
          </p:contentPart>
        </mc:Choice>
        <mc:Fallback xmlns="">
          <p:pic>
            <p:nvPicPr>
              <p:cNvPr id="35842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7085150" y="43211750"/>
                <a:ext cx="0" cy="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ca-ES" sz="3600" b="1" dirty="0" smtClean="0"/>
              <a:t/>
            </a:r>
            <a:br>
              <a:rPr lang="ca-ES" sz="3600" b="1" dirty="0" smtClean="0"/>
            </a:br>
            <a:r>
              <a:rPr lang="ca-ES" sz="3600" b="1" dirty="0" smtClean="0"/>
              <a:t>Podem explicar el significat a partir d’allò que ens suggereix.</a:t>
            </a:r>
            <a:r>
              <a:rPr lang="ca-ES" sz="4000" b="1" dirty="0" smtClean="0"/>
              <a:t/>
            </a:r>
            <a:br>
              <a:rPr lang="ca-ES" sz="4000" b="1" dirty="0" smtClean="0"/>
            </a:br>
            <a:endParaRPr lang="es-ES" dirty="0"/>
          </a:p>
        </p:txBody>
      </p:sp>
      <p:pic>
        <p:nvPicPr>
          <p:cNvPr id="11269" name="Picture 5" descr="C:\Users\argo\Pictures\primavera arbr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556792"/>
            <a:ext cx="6696744" cy="5016094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1547664" y="5805264"/>
            <a:ext cx="64935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sz="2800" b="1" u="sng" dirty="0" smtClean="0"/>
              <a:t>Vida / Primavera (relació entre semblants)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a-ES" sz="3200" b="1" dirty="0" smtClean="0"/>
              <a:t>Podem explicar el significat a partir d’allò que ens suggereix.</a:t>
            </a:r>
            <a:r>
              <a:rPr lang="ca-ES" sz="3600" b="1" dirty="0" smtClean="0"/>
              <a:t/>
            </a:r>
            <a:br>
              <a:rPr lang="ca-ES" sz="3600" b="1" dirty="0" smtClean="0"/>
            </a:br>
            <a:endParaRPr lang="es-ES" sz="3200" dirty="0"/>
          </a:p>
        </p:txBody>
      </p:sp>
      <p:pic>
        <p:nvPicPr>
          <p:cNvPr id="12292" name="Picture 4" descr="C:\Users\argo\Pictures\mort natur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556792"/>
            <a:ext cx="7200800" cy="5060898"/>
          </a:xfrm>
          <a:prstGeom prst="rect">
            <a:avLst/>
          </a:prstGeom>
          <a:noFill/>
        </p:spPr>
      </p:pic>
      <p:pic>
        <p:nvPicPr>
          <p:cNvPr id="12293" name="Picture 5" descr="C:\Users\argo\Pictures\mort natu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24225" y="2514600"/>
            <a:ext cx="2495550" cy="18288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611560" y="5805264"/>
            <a:ext cx="85324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3200" b="1" dirty="0" smtClean="0">
                <a:solidFill>
                  <a:schemeClr val="bg1"/>
                </a:solidFill>
              </a:rPr>
              <a:t>          Vida / Mort (relació entre contraris)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a-ES" sz="2800" b="1" dirty="0" smtClean="0"/>
              <a:t>Podem explicar el significat a partir d’allò que ens suggereix.</a:t>
            </a:r>
            <a:r>
              <a:rPr lang="ca-ES" sz="3200" b="1" dirty="0" smtClean="0"/>
              <a:t/>
            </a:r>
            <a:br>
              <a:rPr lang="ca-ES" sz="3200" b="1" dirty="0" smtClean="0"/>
            </a:br>
            <a:endParaRPr lang="es-ES" sz="2800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971600" y="1600200"/>
            <a:ext cx="8172400" cy="4525963"/>
          </a:xfrm>
        </p:spPr>
        <p:txBody>
          <a:bodyPr numCol="2">
            <a:normAutofit/>
          </a:bodyPr>
          <a:lstStyle/>
          <a:p>
            <a:r>
              <a:rPr lang="ca-ES" sz="2800" dirty="0" smtClean="0"/>
              <a:t>ulls/estels</a:t>
            </a:r>
          </a:p>
          <a:p>
            <a:endParaRPr lang="ca-ES" sz="2800" dirty="0" smtClean="0"/>
          </a:p>
          <a:p>
            <a:endParaRPr lang="ca-ES" sz="2800" dirty="0" smtClean="0"/>
          </a:p>
          <a:p>
            <a:endParaRPr lang="ca-ES" sz="2800" dirty="0" smtClean="0"/>
          </a:p>
          <a:p>
            <a:r>
              <a:rPr lang="ca-ES" sz="2800" dirty="0" smtClean="0"/>
              <a:t>cabells/espigues de blat</a:t>
            </a:r>
          </a:p>
          <a:p>
            <a:pPr>
              <a:buNone/>
            </a:pPr>
            <a:endParaRPr lang="es-ES" sz="2800" dirty="0"/>
          </a:p>
        </p:txBody>
      </p:sp>
      <p:pic>
        <p:nvPicPr>
          <p:cNvPr id="14338" name="Picture 2" descr="C:\Users\argo\Pictures\ulls com estels.jpg"/>
          <p:cNvPicPr>
            <a:picLocks noChangeAspect="1" noChangeArrowheads="1"/>
          </p:cNvPicPr>
          <p:nvPr/>
        </p:nvPicPr>
        <p:blipFill>
          <a:blip r:embed="rId2" cstate="print"/>
          <a:srcRect t="3287" r="10656" b="61504"/>
          <a:stretch>
            <a:fillRect/>
          </a:stretch>
        </p:blipFill>
        <p:spPr bwMode="auto">
          <a:xfrm>
            <a:off x="2051720" y="2420888"/>
            <a:ext cx="2880320" cy="949340"/>
          </a:xfrm>
          <a:prstGeom prst="rect">
            <a:avLst/>
          </a:prstGeom>
          <a:noFill/>
        </p:spPr>
      </p:pic>
      <p:pic>
        <p:nvPicPr>
          <p:cNvPr id="14339" name="Picture 3" descr="C:\Users\argo\Pictures\estel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1772816"/>
            <a:ext cx="2657475" cy="1714500"/>
          </a:xfrm>
          <a:prstGeom prst="rect">
            <a:avLst/>
          </a:prstGeom>
          <a:noFill/>
        </p:spPr>
      </p:pic>
      <p:pic>
        <p:nvPicPr>
          <p:cNvPr id="14340" name="Picture 4" descr="C:\Users\argo\Pictures\camps de bla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4365104"/>
            <a:ext cx="2466975" cy="1847850"/>
          </a:xfrm>
          <a:prstGeom prst="rect">
            <a:avLst/>
          </a:prstGeom>
          <a:noFill/>
        </p:spPr>
      </p:pic>
      <p:pic>
        <p:nvPicPr>
          <p:cNvPr id="14341" name="Picture 5" descr="C:\Users\argo\Pictures\caballera rossa.jpg"/>
          <p:cNvPicPr>
            <a:picLocks noChangeAspect="1" noChangeArrowheads="1"/>
          </p:cNvPicPr>
          <p:nvPr/>
        </p:nvPicPr>
        <p:blipFill>
          <a:blip r:embed="rId5" cstate="print"/>
          <a:srcRect b="25896"/>
          <a:stretch>
            <a:fillRect/>
          </a:stretch>
        </p:blipFill>
        <p:spPr bwMode="auto">
          <a:xfrm>
            <a:off x="5724128" y="4005064"/>
            <a:ext cx="2190750" cy="2435151"/>
          </a:xfrm>
          <a:prstGeom prst="rect">
            <a:avLst/>
          </a:prstGeom>
          <a:noFill/>
        </p:spPr>
      </p:pic>
      <p:pic>
        <p:nvPicPr>
          <p:cNvPr id="14342" name="Picture 6" descr="C:\Users\argo\Pictures\espigues blat.jpg"/>
          <p:cNvPicPr>
            <a:picLocks noChangeAspect="1" noChangeArrowheads="1"/>
          </p:cNvPicPr>
          <p:nvPr/>
        </p:nvPicPr>
        <p:blipFill>
          <a:blip r:embed="rId6" cstate="print"/>
          <a:srcRect t="13333" b="20000"/>
          <a:stretch>
            <a:fillRect/>
          </a:stretch>
        </p:blipFill>
        <p:spPr bwMode="auto">
          <a:xfrm>
            <a:off x="1835696" y="5013176"/>
            <a:ext cx="1200860" cy="720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  </a:t>
            </a:r>
            <a:endParaRPr lang="es-ES" dirty="0"/>
          </a:p>
        </p:txBody>
      </p:sp>
      <p:pic>
        <p:nvPicPr>
          <p:cNvPr id="368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1865165" cy="1396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46313"/>
            <a:ext cx="1968969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7" y="547647"/>
            <a:ext cx="2232247" cy="1438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132856"/>
            <a:ext cx="3374900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7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814" y="2100199"/>
            <a:ext cx="1589054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7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137621"/>
            <a:ext cx="1957387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73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137621"/>
            <a:ext cx="1945006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74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622" y="3156031"/>
            <a:ext cx="2275682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75" name="Picture 1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58" y="4601295"/>
            <a:ext cx="2758152" cy="2036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76" name="Picture 1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004" y="4772951"/>
            <a:ext cx="2573337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77" name="Picture 1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834457"/>
            <a:ext cx="2468563" cy="185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06458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Autofit/>
          </a:bodyPr>
          <a:lstStyle/>
          <a:p>
            <a:r>
              <a:rPr lang="ca-ES" sz="2800" b="1" dirty="0" smtClean="0"/>
              <a:t>Podem explicar el significat a partir d’allò que ens suggereix.</a:t>
            </a:r>
            <a:r>
              <a:rPr lang="ca-ES" sz="3200" b="1" dirty="0" smtClean="0"/>
              <a:t/>
            </a:r>
            <a:br>
              <a:rPr lang="ca-ES" sz="3200" b="1" dirty="0" smtClean="0"/>
            </a:br>
            <a:endParaRPr lang="es-ES" sz="2800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517233"/>
          </a:xfrm>
        </p:spPr>
        <p:txBody>
          <a:bodyPr/>
          <a:lstStyle/>
          <a:p>
            <a:r>
              <a:rPr lang="ca-ES" dirty="0" smtClean="0"/>
              <a:t>Amor/primavera</a:t>
            </a:r>
          </a:p>
          <a:p>
            <a:pPr>
              <a:buNone/>
            </a:pPr>
            <a:endParaRPr lang="ca-ES" dirty="0" smtClean="0"/>
          </a:p>
          <a:p>
            <a:pPr>
              <a:buNone/>
            </a:pPr>
            <a:endParaRPr lang="ca-ES" dirty="0" smtClean="0"/>
          </a:p>
          <a:p>
            <a:pPr>
              <a:buNone/>
            </a:pPr>
            <a:endParaRPr lang="ca-ES" dirty="0" smtClean="0"/>
          </a:p>
          <a:p>
            <a:r>
              <a:rPr lang="ca-ES" dirty="0" smtClean="0"/>
              <a:t>llàgrimes/perles/gotes</a:t>
            </a:r>
          </a:p>
          <a:p>
            <a:endParaRPr lang="es-ES" dirty="0"/>
          </a:p>
        </p:txBody>
      </p:sp>
      <p:pic>
        <p:nvPicPr>
          <p:cNvPr id="16387" name="Picture 3" descr="C:\Users\argo\Pictures\primavera i marie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988840"/>
            <a:ext cx="1953567" cy="1463290"/>
          </a:xfrm>
          <a:prstGeom prst="rect">
            <a:avLst/>
          </a:prstGeom>
          <a:noFill/>
        </p:spPr>
      </p:pic>
      <p:pic>
        <p:nvPicPr>
          <p:cNvPr id="6" name="Picture 2" descr="C:\Users\argo\Pictures\marietes.jpg"/>
          <p:cNvPicPr>
            <a:picLocks noChangeAspect="1" noChangeArrowheads="1"/>
          </p:cNvPicPr>
          <p:nvPr/>
        </p:nvPicPr>
        <p:blipFill>
          <a:blip r:embed="rId3" cstate="print"/>
          <a:srcRect l="8571" t="10714"/>
          <a:stretch>
            <a:fillRect/>
          </a:stretch>
        </p:blipFill>
        <p:spPr bwMode="auto">
          <a:xfrm>
            <a:off x="2771800" y="2708920"/>
            <a:ext cx="921702" cy="720080"/>
          </a:xfrm>
          <a:prstGeom prst="rect">
            <a:avLst/>
          </a:prstGeom>
          <a:noFill/>
        </p:spPr>
      </p:pic>
      <p:pic>
        <p:nvPicPr>
          <p:cNvPr id="16388" name="Picture 4" descr="C:\Users\argo\Pictures\amor primaver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1340768"/>
            <a:ext cx="1828800" cy="2505075"/>
          </a:xfrm>
          <a:prstGeom prst="rect">
            <a:avLst/>
          </a:prstGeom>
          <a:noFill/>
        </p:spPr>
      </p:pic>
      <p:pic>
        <p:nvPicPr>
          <p:cNvPr id="16389" name="Picture 5" descr="C:\Users\argo\Pictures\llàgrim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4221088"/>
            <a:ext cx="1962150" cy="2333625"/>
          </a:xfrm>
          <a:prstGeom prst="rect">
            <a:avLst/>
          </a:prstGeom>
          <a:noFill/>
        </p:spPr>
      </p:pic>
      <p:pic>
        <p:nvPicPr>
          <p:cNvPr id="16390" name="Picture 6" descr="C:\Users\argo\Pictures\perles.jpg"/>
          <p:cNvPicPr>
            <a:picLocks noChangeAspect="1" noChangeArrowheads="1"/>
          </p:cNvPicPr>
          <p:nvPr/>
        </p:nvPicPr>
        <p:blipFill>
          <a:blip r:embed="rId6" cstate="print"/>
          <a:srcRect t="11340" b="20621"/>
          <a:stretch>
            <a:fillRect/>
          </a:stretch>
        </p:blipFill>
        <p:spPr bwMode="auto">
          <a:xfrm>
            <a:off x="827584" y="4581128"/>
            <a:ext cx="740831" cy="504055"/>
          </a:xfrm>
          <a:prstGeom prst="rect">
            <a:avLst/>
          </a:prstGeom>
          <a:noFill/>
        </p:spPr>
      </p:pic>
      <p:pic>
        <p:nvPicPr>
          <p:cNvPr id="16391" name="Picture 7" descr="C:\Users\argo\Pictures\llàgrima i ul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4149080"/>
            <a:ext cx="1512168" cy="1108154"/>
          </a:xfrm>
          <a:prstGeom prst="rect">
            <a:avLst/>
          </a:prstGeom>
          <a:noFill/>
        </p:spPr>
      </p:pic>
      <p:pic>
        <p:nvPicPr>
          <p:cNvPr id="16392" name="Picture 8" descr="C:\Users\argo\Pictures\rosada bis.jpg"/>
          <p:cNvPicPr>
            <a:picLocks noChangeAspect="1" noChangeArrowheads="1"/>
          </p:cNvPicPr>
          <p:nvPr/>
        </p:nvPicPr>
        <p:blipFill>
          <a:blip r:embed="rId8" cstate="print"/>
          <a:srcRect l="7665" t="12389" r="10688" b="19911"/>
          <a:stretch>
            <a:fillRect/>
          </a:stretch>
        </p:blipFill>
        <p:spPr bwMode="auto">
          <a:xfrm>
            <a:off x="6372200" y="5301208"/>
            <a:ext cx="1944216" cy="1296144"/>
          </a:xfrm>
          <a:prstGeom prst="rect">
            <a:avLst/>
          </a:prstGeom>
          <a:noFill/>
        </p:spPr>
      </p:pic>
      <p:pic>
        <p:nvPicPr>
          <p:cNvPr id="16394" name="Picture 10" descr="C:\Users\argo\Pictures\gotes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35896" y="5445224"/>
            <a:ext cx="1944216" cy="1102592"/>
          </a:xfrm>
          <a:prstGeom prst="rect">
            <a:avLst/>
          </a:prstGeom>
          <a:noFill/>
        </p:spPr>
      </p:pic>
      <p:pic>
        <p:nvPicPr>
          <p:cNvPr id="16395" name="Picture 11" descr="C:\Users\argo\Pictures\perles bis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76256" y="3861048"/>
            <a:ext cx="1728192" cy="1296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ca-ES" sz="3200" dirty="0" smtClean="0"/>
              <a:t>   hivern/mort</a:t>
            </a:r>
            <a:br>
              <a:rPr lang="ca-ES" sz="3200" dirty="0" smtClean="0"/>
            </a:br>
            <a:endParaRPr lang="es-ES" sz="3200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a-ES" dirty="0" smtClean="0"/>
          </a:p>
          <a:p>
            <a:r>
              <a:rPr lang="ca-ES" dirty="0" smtClean="0"/>
              <a:t>vellesa/saviesa</a:t>
            </a:r>
          </a:p>
          <a:p>
            <a:endParaRPr lang="ca-ES" dirty="0" smtClean="0"/>
          </a:p>
          <a:p>
            <a:endParaRPr lang="ca-ES" dirty="0" smtClean="0"/>
          </a:p>
          <a:p>
            <a:endParaRPr lang="ca-ES" dirty="0" smtClean="0"/>
          </a:p>
          <a:p>
            <a:r>
              <a:rPr lang="ca-ES" dirty="0" smtClean="0"/>
              <a:t>naixença/alba</a:t>
            </a:r>
          </a:p>
        </p:txBody>
      </p:sp>
      <p:pic>
        <p:nvPicPr>
          <p:cNvPr id="15363" name="Picture 3" descr="C:\Users\argo\Pictures\l'avia explica contes.JPG"/>
          <p:cNvPicPr>
            <a:picLocks noChangeAspect="1" noChangeArrowheads="1"/>
          </p:cNvPicPr>
          <p:nvPr/>
        </p:nvPicPr>
        <p:blipFill>
          <a:blip r:embed="rId2" cstate="print"/>
          <a:srcRect l="22449" r="10204"/>
          <a:stretch>
            <a:fillRect/>
          </a:stretch>
        </p:blipFill>
        <p:spPr bwMode="auto">
          <a:xfrm>
            <a:off x="3851920" y="2420888"/>
            <a:ext cx="1224136" cy="13632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5" name="Picture 5" descr="C:\Users\argo\Pictures\alba i n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4581128"/>
            <a:ext cx="2571750" cy="1781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4" descr="C:\Users\argo\Pictures\nad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4653136"/>
            <a:ext cx="648072" cy="4854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6" name="Picture 6" descr="C:\Users\argo\Pictures\beb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5373216"/>
            <a:ext cx="1276350" cy="91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7" name="Picture 7" descr="C:\Users\argo\Pictures\hiver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07904" y="404664"/>
            <a:ext cx="2088232" cy="13896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9" name="Picture 9" descr="C:\Users\argo\Pictures\saviesa velles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15616" y="2996952"/>
            <a:ext cx="1440160" cy="9577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70" name="Picture 10" descr="C:\Users\argo\Pictures\tundra hivern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44208" y="476672"/>
            <a:ext cx="1728192" cy="12313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ASSOCIACIONS AMB LA VIDA</a:t>
            </a:r>
            <a:endParaRPr lang="es-ES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a-ES" dirty="0" smtClean="0"/>
              <a:t>vida/camí/viatge</a:t>
            </a:r>
          </a:p>
          <a:p>
            <a:pPr>
              <a:buNone/>
            </a:pPr>
            <a:r>
              <a:rPr lang="es-ES" sz="1800" dirty="0" smtClean="0"/>
              <a:t>	Caminante, no hay camino,</a:t>
            </a:r>
            <a:br>
              <a:rPr lang="es-ES" sz="1800" dirty="0" smtClean="0"/>
            </a:br>
            <a:r>
              <a:rPr lang="es-ES" sz="1800" dirty="0" smtClean="0"/>
              <a:t>se hace camino al andar.</a:t>
            </a:r>
            <a:br>
              <a:rPr lang="es-ES" sz="1800" dirty="0" smtClean="0"/>
            </a:br>
            <a:r>
              <a:rPr lang="es-ES" sz="1800" dirty="0" smtClean="0"/>
              <a:t>Al andar se hace el camino,</a:t>
            </a:r>
            <a:br>
              <a:rPr lang="es-ES" sz="1800" dirty="0" smtClean="0"/>
            </a:br>
            <a:r>
              <a:rPr lang="es-ES" sz="1800" dirty="0" smtClean="0"/>
              <a:t>y al volver la vista atrás</a:t>
            </a:r>
            <a:br>
              <a:rPr lang="es-ES" sz="1800" dirty="0" smtClean="0"/>
            </a:br>
            <a:r>
              <a:rPr lang="es-ES" sz="1800" dirty="0" smtClean="0"/>
              <a:t>se ve la senda que nunca</a:t>
            </a:r>
            <a:br>
              <a:rPr lang="es-ES" sz="1800" dirty="0" smtClean="0"/>
            </a:br>
            <a:r>
              <a:rPr lang="es-ES" sz="1800" dirty="0" smtClean="0"/>
              <a:t>se ha de volver a pisar.     ANTONIO MACHADO</a:t>
            </a:r>
          </a:p>
          <a:p>
            <a:pPr>
              <a:buNone/>
            </a:pPr>
            <a:endParaRPr lang="ca-ES" sz="1800" dirty="0" smtClean="0"/>
          </a:p>
          <a:p>
            <a:pPr>
              <a:buNone/>
            </a:pPr>
            <a:r>
              <a:rPr lang="ca-ES" sz="1800" dirty="0" smtClean="0"/>
              <a:t>	Viatge  a </a:t>
            </a:r>
            <a:r>
              <a:rPr lang="ca-ES" sz="1800" dirty="0" err="1" smtClean="0"/>
              <a:t>Ítaca</a:t>
            </a:r>
            <a:endParaRPr lang="ca-ES" sz="1800" dirty="0" smtClean="0"/>
          </a:p>
          <a:p>
            <a:pPr>
              <a:buNone/>
            </a:pPr>
            <a:r>
              <a:rPr lang="ca-ES" sz="1800" dirty="0" smtClean="0"/>
              <a:t>			KAVAFIS</a:t>
            </a:r>
            <a:endParaRPr lang="ca-ES" dirty="0" smtClean="0"/>
          </a:p>
          <a:p>
            <a:r>
              <a:rPr lang="ca-ES" dirty="0" smtClean="0"/>
              <a:t>vida /descoberta</a:t>
            </a:r>
          </a:p>
          <a:p>
            <a:pPr>
              <a:buNone/>
            </a:pPr>
            <a:endParaRPr lang="ca-ES" dirty="0" smtClean="0"/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2050" name="Picture 2" descr="C:\Users\argo\Pictures\cami pr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2996952"/>
            <a:ext cx="2571429" cy="1928572"/>
          </a:xfrm>
          <a:prstGeom prst="rect">
            <a:avLst/>
          </a:prstGeom>
          <a:noFill/>
        </p:spPr>
      </p:pic>
      <p:pic>
        <p:nvPicPr>
          <p:cNvPr id="2051" name="Picture 3" descr="C:\Users\argo\Pictures\camino-inca-piedra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1484784"/>
            <a:ext cx="2544417" cy="1908313"/>
          </a:xfrm>
          <a:prstGeom prst="rect">
            <a:avLst/>
          </a:prstGeom>
          <a:noFill/>
        </p:spPr>
      </p:pic>
      <p:pic>
        <p:nvPicPr>
          <p:cNvPr id="2052" name="Picture 4" descr="C:\Users\argo\Pictures\cami bos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4725144"/>
            <a:ext cx="2562225" cy="1781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716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6117" t="38102" r="45339" b="22429"/>
          <a:stretch>
            <a:fillRect/>
          </a:stretch>
        </p:blipFill>
        <p:spPr bwMode="auto">
          <a:xfrm>
            <a:off x="1043608" y="2132855"/>
            <a:ext cx="6552728" cy="393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4575" t="19724" r="17372" b="67548"/>
          <a:stretch>
            <a:fillRect/>
          </a:stretch>
        </p:blipFill>
        <p:spPr bwMode="auto">
          <a:xfrm>
            <a:off x="0" y="548680"/>
            <a:ext cx="9144000" cy="1002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ALTRES ASSOCIACIONS</a:t>
            </a:r>
            <a:endParaRPr lang="es-ES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a-ES" dirty="0" smtClean="0"/>
              <a:t>vida/laberint</a:t>
            </a:r>
          </a:p>
          <a:p>
            <a:r>
              <a:rPr lang="ca-ES" dirty="0" smtClean="0"/>
              <a:t>vida/mort</a:t>
            </a:r>
          </a:p>
          <a:p>
            <a:r>
              <a:rPr lang="ca-ES" dirty="0" smtClean="0"/>
              <a:t>vida/teatre</a:t>
            </a:r>
          </a:p>
          <a:p>
            <a:r>
              <a:rPr lang="ca-ES" dirty="0" smtClean="0"/>
              <a:t>vida/enigma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 l="7008" t="34880" r="29500" b="23540"/>
          <a:stretch>
            <a:fillRect/>
          </a:stretch>
        </p:blipFill>
        <p:spPr bwMode="auto">
          <a:xfrm>
            <a:off x="4139952" y="4221088"/>
            <a:ext cx="4320480" cy="16578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649" name="Picture 1" descr="C:\Users\argo\Pictures\interroga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82836">
            <a:off x="3779912" y="1916832"/>
            <a:ext cx="1518919" cy="1944216"/>
          </a:xfrm>
          <a:prstGeom prst="rect">
            <a:avLst/>
          </a:prstGeom>
          <a:noFill/>
        </p:spPr>
      </p:pic>
      <p:pic>
        <p:nvPicPr>
          <p:cNvPr id="27650" name="Picture 2" descr="C:\Users\argo\Pictures\vida interrogan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439678">
            <a:off x="931636" y="4768120"/>
            <a:ext cx="1876797" cy="14185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651" name="Picture 3" descr="C:\Users\argo\Pictures\puzzle natur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1988840"/>
            <a:ext cx="1676400" cy="1695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a-ES" dirty="0" smtClean="0"/>
              <a:t>Vida/riu</a:t>
            </a:r>
            <a:endParaRPr lang="es-ES" dirty="0"/>
          </a:p>
        </p:txBody>
      </p:sp>
      <p:pic>
        <p:nvPicPr>
          <p:cNvPr id="5" name="Picture 3" descr="C:\Users\argo\Pictures\meandres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15011">
            <a:off x="467544" y="4725144"/>
            <a:ext cx="1520328" cy="1440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6" name="Picture 2" descr="C:\Users\argo\Pictures\meandr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70197">
            <a:off x="1043608" y="2780928"/>
            <a:ext cx="2042018" cy="1368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7" name="Picture 3" descr="C:\Users\argo\Pictures\cataract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034831">
            <a:off x="6732240" y="692696"/>
            <a:ext cx="1944216" cy="15569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8" name="Picture 4" descr="C:\Users\argo\Pictures\cascada petit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904782">
            <a:off x="6588224" y="4149080"/>
            <a:ext cx="2160240" cy="135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9" name="Picture 5" descr="C:\Users\argo\Pictures\riu al bosc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56911">
            <a:off x="2915816" y="620688"/>
            <a:ext cx="2288084" cy="1285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50" name="Picture 6" descr="C:\Users\argo\Pictures\torrent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91880" y="4869160"/>
            <a:ext cx="2232248" cy="14854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51" name="Picture 7" descr="C:\Users\argo\Pictures\rierol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0728417">
            <a:off x="4355976" y="2564904"/>
            <a:ext cx="1521520" cy="11396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s-ES" dirty="0" smtClean="0"/>
              <a:t>			Nuestras vidas son los ríos </a:t>
            </a:r>
          </a:p>
          <a:p>
            <a:pPr>
              <a:buNone/>
            </a:pPr>
            <a:r>
              <a:rPr lang="es-ES" dirty="0" smtClean="0"/>
              <a:t>			que van a dar a la mar </a:t>
            </a:r>
          </a:p>
          <a:p>
            <a:pPr>
              <a:buNone/>
            </a:pPr>
            <a:r>
              <a:rPr lang="es-ES" dirty="0" smtClean="0"/>
              <a:t>			que es el morir...</a:t>
            </a:r>
          </a:p>
          <a:p>
            <a:pPr>
              <a:buNone/>
            </a:pPr>
            <a:r>
              <a:rPr lang="ca-ES" dirty="0" smtClean="0"/>
              <a:t>					</a:t>
            </a:r>
            <a:r>
              <a:rPr lang="ca-ES" sz="2800" dirty="0" smtClean="0"/>
              <a:t>JORGE MANRIQUE</a:t>
            </a:r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ca-ES" dirty="0" smtClean="0"/>
              <a:t>			Corren les nostres ànimes</a:t>
            </a:r>
          </a:p>
          <a:p>
            <a:pPr>
              <a:buNone/>
            </a:pPr>
            <a:r>
              <a:rPr lang="ca-ES" dirty="0" smtClean="0"/>
              <a:t>			com dos rius paral·lels</a:t>
            </a:r>
          </a:p>
          <a:p>
            <a:pPr>
              <a:buNone/>
            </a:pPr>
            <a:r>
              <a:rPr lang="ca-ES" dirty="0" smtClean="0"/>
              <a:t>			fem el mateix camí </a:t>
            </a:r>
          </a:p>
          <a:p>
            <a:pPr>
              <a:buNone/>
            </a:pPr>
            <a:r>
              <a:rPr lang="ca-ES" dirty="0" smtClean="0"/>
              <a:t>			sota els mateixos cels...</a:t>
            </a:r>
          </a:p>
          <a:p>
            <a:pPr>
              <a:buNone/>
            </a:pPr>
            <a:r>
              <a:rPr lang="ca-ES" sz="2800" dirty="0" smtClean="0"/>
              <a:t>					MÀRIUS TORRES</a:t>
            </a:r>
            <a:endParaRPr lang="es-ES" sz="28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5601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17888" y="3829050"/>
              <a:ext cx="2686050" cy="1624013"/>
            </p14:xfrm>
          </p:contentPart>
        </mc:Choice>
        <mc:Fallback xmlns="">
          <p:pic>
            <p:nvPicPr>
              <p:cNvPr id="25601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408529" y="3819690"/>
                <a:ext cx="2704768" cy="16427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5602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63975" y="1235075"/>
              <a:ext cx="685800" cy="33338"/>
            </p14:xfrm>
          </p:contentPart>
        </mc:Choice>
        <mc:Fallback xmlns="">
          <p:pic>
            <p:nvPicPr>
              <p:cNvPr id="25602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3848135" y="1171984"/>
                <a:ext cx="717480" cy="1595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5603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75338" y="1200150"/>
              <a:ext cx="503237" cy="57150"/>
            </p14:xfrm>
          </p:contentPart>
        </mc:Choice>
        <mc:Fallback xmlns="">
          <p:pic>
            <p:nvPicPr>
              <p:cNvPr id="25603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5859499" y="1136890"/>
                <a:ext cx="534914" cy="1840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5604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00650" y="1703388"/>
              <a:ext cx="481013" cy="57150"/>
            </p14:xfrm>
          </p:contentPart>
        </mc:Choice>
        <mc:Fallback xmlns="">
          <p:pic>
            <p:nvPicPr>
              <p:cNvPr id="25604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5184808" y="1639768"/>
                <a:ext cx="512696" cy="1840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5605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63975" y="2217738"/>
              <a:ext cx="731838" cy="34925"/>
            </p14:xfrm>
          </p:contentPart>
        </mc:Choice>
        <mc:Fallback xmlns="">
          <p:pic>
            <p:nvPicPr>
              <p:cNvPr id="25605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3847776" y="2154369"/>
                <a:ext cx="763876" cy="1616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5606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57800" y="3668713"/>
              <a:ext cx="1028700" cy="69850"/>
            </p14:xfrm>
          </p:contentPart>
        </mc:Choice>
        <mc:Fallback xmlns="">
          <p:pic>
            <p:nvPicPr>
              <p:cNvPr id="25606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5241963" y="3604984"/>
                <a:ext cx="1060374" cy="1973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5607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25863" y="4251325"/>
              <a:ext cx="595312" cy="23813"/>
            </p14:xfrm>
          </p:contentPart>
        </mc:Choice>
        <mc:Fallback xmlns="">
          <p:pic>
            <p:nvPicPr>
              <p:cNvPr id="25607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3710026" y="4187824"/>
                <a:ext cx="626985" cy="1508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5608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83113" y="4708525"/>
              <a:ext cx="663575" cy="149225"/>
            </p14:xfrm>
          </p:contentPart>
        </mc:Choice>
        <mc:Fallback xmlns="">
          <p:pic>
            <p:nvPicPr>
              <p:cNvPr id="25608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 cstate="print"/>
              <a:stretch>
                <a:fillRect/>
              </a:stretch>
            </p:blipFill>
            <p:spPr>
              <a:xfrm>
                <a:off x="4567271" y="4645086"/>
                <a:ext cx="695260" cy="2764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5609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43500" y="5235575"/>
              <a:ext cx="492125" cy="79375"/>
            </p14:xfrm>
          </p:contentPart>
        </mc:Choice>
        <mc:Fallback xmlns="">
          <p:pic>
            <p:nvPicPr>
              <p:cNvPr id="25609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 cstate="print"/>
              <a:stretch>
                <a:fillRect/>
              </a:stretch>
            </p:blipFill>
            <p:spPr>
              <a:xfrm>
                <a:off x="5127660" y="5172075"/>
                <a:ext cx="523805" cy="2063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5610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46488" y="5222875"/>
              <a:ext cx="1303337" cy="69850"/>
            </p14:xfrm>
          </p:contentPart>
        </mc:Choice>
        <mc:Fallback xmlns="">
          <p:pic>
            <p:nvPicPr>
              <p:cNvPr id="25610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 cstate="print"/>
              <a:stretch>
                <a:fillRect/>
              </a:stretch>
            </p:blipFill>
            <p:spPr>
              <a:xfrm>
                <a:off x="3630646" y="5159146"/>
                <a:ext cx="1335020" cy="1973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5611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86150" y="4708525"/>
              <a:ext cx="927100" cy="138113"/>
            </p14:xfrm>
          </p:contentPart>
        </mc:Choice>
        <mc:Fallback xmlns="">
          <p:pic>
            <p:nvPicPr>
              <p:cNvPr id="25611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 cstate="print"/>
              <a:stretch>
                <a:fillRect/>
              </a:stretch>
            </p:blipFill>
            <p:spPr>
              <a:xfrm>
                <a:off x="3470308" y="4645223"/>
                <a:ext cx="959143" cy="264717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282154"/>
          </a:xfrm>
        </p:spPr>
        <p:txBody>
          <a:bodyPr>
            <a:noAutofit/>
          </a:bodyPr>
          <a:lstStyle/>
          <a:p>
            <a:r>
              <a:rPr lang="ca-ES" sz="5400" dirty="0" smtClean="0"/>
              <a:t>Quins elements es comparen, com s’associen?.</a:t>
            </a:r>
            <a:endParaRPr lang="es-ES" sz="5400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a-ES" dirty="0" smtClean="0"/>
              <a:t>	</a:t>
            </a:r>
            <a:r>
              <a:rPr lang="ca-ES" u="heavy" dirty="0" smtClean="0">
                <a:uFill>
                  <a:solidFill>
                    <a:srgbClr val="FFC000"/>
                  </a:solidFill>
                </a:uFill>
              </a:rPr>
              <a:t>Ésser poeta</a:t>
            </a:r>
            <a:r>
              <a:rPr lang="ca-ES" dirty="0" smtClean="0"/>
              <a:t>: </a:t>
            </a:r>
            <a:r>
              <a:rPr lang="ca-ES" b="1" u="heavy" dirty="0" smtClean="0">
                <a:solidFill>
                  <a:srgbClr val="00B050"/>
                </a:solidFill>
                <a:uFill>
                  <a:solidFill>
                    <a:srgbClr val="FF0000"/>
                  </a:solidFill>
                </a:uFill>
              </a:rPr>
              <a:t>bastir</a:t>
            </a:r>
          </a:p>
          <a:p>
            <a:pPr>
              <a:buNone/>
            </a:pPr>
            <a:r>
              <a:rPr lang="ca-ES" dirty="0" smtClean="0"/>
              <a:t>	</a:t>
            </a:r>
            <a:r>
              <a:rPr lang="ca-ES" b="1" dirty="0" smtClean="0">
                <a:solidFill>
                  <a:srgbClr val="00B050"/>
                </a:solidFill>
              </a:rPr>
              <a:t>sempre en el </a:t>
            </a:r>
            <a:r>
              <a:rPr lang="ca-ES" b="1" u="heavy" dirty="0" smtClean="0">
                <a:solidFill>
                  <a:srgbClr val="00B050"/>
                </a:solidFill>
                <a:uFill>
                  <a:solidFill>
                    <a:srgbClr val="92D050"/>
                  </a:solidFill>
                </a:uFill>
              </a:rPr>
              <a:t>buit</a:t>
            </a:r>
            <a:r>
              <a:rPr lang="ca-ES" dirty="0" smtClean="0"/>
              <a:t>, sense fi,</a:t>
            </a:r>
          </a:p>
          <a:p>
            <a:pPr>
              <a:buNone/>
            </a:pPr>
            <a:r>
              <a:rPr lang="ca-ES" dirty="0" smtClean="0"/>
              <a:t>	</a:t>
            </a:r>
            <a:r>
              <a:rPr lang="ca-ES" u="heavy" dirty="0" smtClean="0">
                <a:uFill>
                  <a:solidFill>
                    <a:srgbClr val="FF0000"/>
                  </a:solidFill>
                </a:uFill>
              </a:rPr>
              <a:t>paraula a paraula </a:t>
            </a:r>
            <a:r>
              <a:rPr lang="ca-ES" b="1" u="heavy" dirty="0" smtClean="0">
                <a:solidFill>
                  <a:srgbClr val="00B050"/>
                </a:solidFill>
                <a:uFill>
                  <a:solidFill>
                    <a:srgbClr val="FF0000"/>
                  </a:solidFill>
                </a:uFill>
              </a:rPr>
              <a:t>una obra</a:t>
            </a:r>
          </a:p>
          <a:p>
            <a:pPr>
              <a:buNone/>
            </a:pPr>
            <a:r>
              <a:rPr lang="ca-ES" dirty="0" smtClean="0"/>
              <a:t>	que </a:t>
            </a:r>
            <a:r>
              <a:rPr lang="ca-ES" b="1" dirty="0" smtClean="0">
                <a:solidFill>
                  <a:srgbClr val="00B050"/>
                </a:solidFill>
              </a:rPr>
              <a:t>es perd endins de l’</a:t>
            </a:r>
            <a:r>
              <a:rPr lang="ca-ES" b="1" u="heavy" dirty="0" smtClean="0">
                <a:solidFill>
                  <a:srgbClr val="00B050"/>
                </a:solidFill>
                <a:uFill>
                  <a:solidFill>
                    <a:srgbClr val="92D050"/>
                  </a:solidFill>
                </a:uFill>
              </a:rPr>
              <a:t>espai</a:t>
            </a:r>
            <a:r>
              <a:rPr lang="ca-ES" dirty="0" smtClean="0"/>
              <a:t>;</a:t>
            </a:r>
          </a:p>
          <a:p>
            <a:pPr>
              <a:buNone/>
            </a:pPr>
            <a:r>
              <a:rPr lang="ca-ES" dirty="0" smtClean="0"/>
              <a:t>	</a:t>
            </a:r>
            <a:r>
              <a:rPr lang="ca-ES" b="1" dirty="0" smtClean="0">
                <a:solidFill>
                  <a:srgbClr val="00B050"/>
                </a:solidFill>
              </a:rPr>
              <a:t>ser-ne</a:t>
            </a:r>
            <a:r>
              <a:rPr lang="ca-ES" dirty="0" smtClean="0"/>
              <a:t> tan sols </a:t>
            </a:r>
            <a:r>
              <a:rPr lang="ca-ES" b="1" dirty="0" smtClean="0">
                <a:solidFill>
                  <a:srgbClr val="00B050"/>
                </a:solidFill>
              </a:rPr>
              <a:t>un manobre</a:t>
            </a:r>
          </a:p>
          <a:p>
            <a:pPr>
              <a:buNone/>
            </a:pPr>
            <a:r>
              <a:rPr lang="ca-ES" dirty="0" smtClean="0"/>
              <a:t>	i </a:t>
            </a:r>
            <a:r>
              <a:rPr lang="ca-ES" u="heavy" dirty="0" smtClean="0">
                <a:uFill>
                  <a:solidFill>
                    <a:srgbClr val="FFC000"/>
                  </a:solidFill>
                </a:uFill>
              </a:rPr>
              <a:t>no sentir-se </a:t>
            </a:r>
            <a:r>
              <a:rPr lang="ca-ES" dirty="0" smtClean="0"/>
              <a:t>mai </a:t>
            </a:r>
            <a:r>
              <a:rPr lang="ca-ES" u="heavy" dirty="0" smtClean="0">
                <a:uFill>
                  <a:solidFill>
                    <a:srgbClr val="FFC000"/>
                  </a:solidFill>
                </a:uFill>
              </a:rPr>
              <a:t>pobre</a:t>
            </a:r>
            <a:r>
              <a:rPr lang="ca-ES" dirty="0" smtClean="0"/>
              <a:t>, i </a:t>
            </a:r>
            <a:r>
              <a:rPr lang="ca-ES" u="heavy" dirty="0" smtClean="0">
                <a:uFill>
                  <a:solidFill>
                    <a:srgbClr val="FFC000"/>
                  </a:solidFill>
                </a:uFill>
              </a:rPr>
              <a:t>no desistir-ne </a:t>
            </a:r>
            <a:r>
              <a:rPr lang="ca-ES" dirty="0" smtClean="0"/>
              <a:t>mai.</a:t>
            </a:r>
          </a:p>
          <a:p>
            <a:pPr algn="r">
              <a:buNone/>
            </a:pPr>
            <a:r>
              <a:rPr lang="ca-ES" sz="2400" dirty="0" smtClean="0"/>
              <a:t>					</a:t>
            </a:r>
          </a:p>
          <a:p>
            <a:pPr algn="r">
              <a:buNone/>
            </a:pPr>
            <a:r>
              <a:rPr lang="ca-ES" sz="2400" dirty="0" smtClean="0"/>
              <a:t>Joan </a:t>
            </a:r>
            <a:r>
              <a:rPr lang="ca-ES" sz="2400" dirty="0" err="1" smtClean="0"/>
              <a:t>Vinyoli</a:t>
            </a:r>
            <a:endParaRPr lang="es-ES" sz="2400" dirty="0"/>
          </a:p>
        </p:txBody>
      </p:sp>
      <p:pic>
        <p:nvPicPr>
          <p:cNvPr id="7170" name="Picture 2" descr="C:\Users\argo\Pictures\suneta 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1916832"/>
            <a:ext cx="1905000" cy="2095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Descriu una de les idees següents</a:t>
            </a:r>
            <a:endParaRPr lang="es-ES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a-ES" dirty="0" smtClean="0"/>
          </a:p>
          <a:p>
            <a:r>
              <a:rPr lang="ca-ES" dirty="0" smtClean="0"/>
              <a:t>L’amor que sents per algú...</a:t>
            </a:r>
          </a:p>
          <a:p>
            <a:pPr>
              <a:buNone/>
            </a:pPr>
            <a:endParaRPr lang="ca-ES" dirty="0" smtClean="0"/>
          </a:p>
          <a:p>
            <a:r>
              <a:rPr lang="ca-ES" dirty="0" smtClean="0"/>
              <a:t>L’acidesa d’una poma...</a:t>
            </a:r>
          </a:p>
          <a:p>
            <a:pPr>
              <a:buNone/>
            </a:pPr>
            <a:endParaRPr lang="ca-ES" dirty="0" smtClean="0"/>
          </a:p>
          <a:p>
            <a:r>
              <a:rPr lang="ca-ES" dirty="0" smtClean="0"/>
              <a:t>La por a la foscor...</a:t>
            </a:r>
            <a:endParaRPr lang="es-ES" dirty="0"/>
          </a:p>
        </p:txBody>
      </p:sp>
      <p:pic>
        <p:nvPicPr>
          <p:cNvPr id="3074" name="Picture 2" descr="C:\Users\argo\Pictures\PRENDRE APUN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3573016"/>
            <a:ext cx="1943100" cy="2352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 descr="C:\Users\argo\Pictures\noi plora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4879208"/>
            <a:ext cx="2042170" cy="1978792"/>
          </a:xfrm>
          <a:prstGeom prst="rect">
            <a:avLst/>
          </a:prstGeom>
          <a:noFill/>
        </p:spPr>
      </p:pic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a-ES" dirty="0" smtClean="0"/>
              <a:t>Assenyala les relacions de termes contraris</a:t>
            </a:r>
            <a:endParaRPr lang="es-ES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ca-ES" dirty="0" smtClean="0"/>
              <a:t>	</a:t>
            </a:r>
            <a:r>
              <a:rPr lang="ca-ES" sz="9600" dirty="0" smtClean="0"/>
              <a:t>Contra el fugaç, persistència</a:t>
            </a:r>
          </a:p>
          <a:p>
            <a:pPr>
              <a:buNone/>
            </a:pPr>
            <a:r>
              <a:rPr lang="ca-ES" sz="9600" dirty="0" smtClean="0"/>
              <a:t>	contra el caduc, resistència</a:t>
            </a:r>
          </a:p>
          <a:p>
            <a:pPr>
              <a:buNone/>
            </a:pPr>
            <a:r>
              <a:rPr lang="ca-ES" sz="9600" dirty="0" smtClean="0"/>
              <a:t>	contra els somnis, evidència</a:t>
            </a:r>
          </a:p>
          <a:p>
            <a:pPr>
              <a:buNone/>
            </a:pPr>
            <a:r>
              <a:rPr lang="ca-ES" sz="9600" dirty="0" smtClean="0"/>
              <a:t>	de </a:t>
            </a:r>
            <a:r>
              <a:rPr lang="ca-ES" sz="9600" dirty="0" err="1" smtClean="0"/>
              <a:t>vetebrada</a:t>
            </a:r>
            <a:r>
              <a:rPr lang="ca-ES" sz="9600" dirty="0" smtClean="0"/>
              <a:t> existència.</a:t>
            </a:r>
          </a:p>
          <a:p>
            <a:pPr>
              <a:buNone/>
            </a:pPr>
            <a:r>
              <a:rPr lang="ca-ES" sz="9600" dirty="0" smtClean="0"/>
              <a:t>				Joan </a:t>
            </a:r>
            <a:r>
              <a:rPr lang="ca-ES" sz="9600" dirty="0" err="1" smtClean="0"/>
              <a:t>Vinyoli</a:t>
            </a:r>
            <a:endParaRPr lang="ca-ES" sz="9600" dirty="0" smtClean="0"/>
          </a:p>
          <a:p>
            <a:pPr>
              <a:buNone/>
            </a:pPr>
            <a:endParaRPr lang="es-ES" sz="9600" dirty="0" smtClean="0"/>
          </a:p>
          <a:p>
            <a:pPr>
              <a:buNone/>
            </a:pPr>
            <a:r>
              <a:rPr lang="ca-ES" sz="9600" dirty="0" smtClean="0"/>
              <a:t>	... Hi ha una veu que em crida en la tenebra clara més enllà del </a:t>
            </a:r>
            <a:r>
              <a:rPr lang="ca-ES" sz="9600" i="1" dirty="0" smtClean="0"/>
              <a:t>gual</a:t>
            </a:r>
            <a:r>
              <a:rPr lang="ca-ES" sz="9600" dirty="0" smtClean="0"/>
              <a:t>.</a:t>
            </a:r>
          </a:p>
          <a:p>
            <a:pPr>
              <a:buNone/>
            </a:pPr>
            <a:r>
              <a:rPr lang="ca-ES" sz="9600" dirty="0" smtClean="0"/>
              <a:t>				Màrius Torres</a:t>
            </a:r>
          </a:p>
          <a:p>
            <a:pPr>
              <a:buNone/>
            </a:pPr>
            <a:r>
              <a:rPr lang="ca-ES" sz="11200" dirty="0" smtClean="0"/>
              <a:t>	</a:t>
            </a:r>
            <a:endParaRPr lang="ca-ES" sz="9600" dirty="0" smtClean="0"/>
          </a:p>
          <a:p>
            <a:pPr>
              <a:buNone/>
            </a:pPr>
            <a:r>
              <a:rPr lang="ca-ES" sz="9600" dirty="0" smtClean="0"/>
              <a:t>	Amor et dius, i Mort dir-te voldria.</a:t>
            </a:r>
          </a:p>
          <a:p>
            <a:pPr>
              <a:buNone/>
            </a:pPr>
            <a:r>
              <a:rPr lang="ca-ES" sz="9600" dirty="0" smtClean="0"/>
              <a:t>				Margalida Pons</a:t>
            </a:r>
          </a:p>
          <a:p>
            <a:pPr>
              <a:buNone/>
            </a:pPr>
            <a:r>
              <a:rPr lang="ca-ES" sz="11200" dirty="0" smtClean="0"/>
              <a:t>	</a:t>
            </a:r>
          </a:p>
          <a:p>
            <a:pPr>
              <a:buNone/>
            </a:pPr>
            <a:r>
              <a:rPr lang="ca-ES" sz="11200" dirty="0" smtClean="0"/>
              <a:t>	</a:t>
            </a:r>
            <a:endParaRPr lang="es-ES" sz="1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rmAutofit fontScale="90000"/>
          </a:bodyPr>
          <a:lstStyle/>
          <a:p>
            <a:r>
              <a:rPr lang="ca-ES" dirty="0" smtClean="0"/>
              <a:t>Busca termes contraris per fer antítesis i construeix versos de 10 síl·labes combinant noms i adjectius</a:t>
            </a:r>
            <a:endParaRPr lang="es-ES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1403648" y="1600200"/>
            <a:ext cx="7283152" cy="4525963"/>
          </a:xfrm>
        </p:spPr>
        <p:txBody>
          <a:bodyPr numCol="2">
            <a:normAutofit lnSpcReduction="10000"/>
          </a:bodyPr>
          <a:lstStyle/>
          <a:p>
            <a:endParaRPr lang="ca-ES" dirty="0" smtClean="0"/>
          </a:p>
          <a:p>
            <a:endParaRPr lang="ca-ES" dirty="0" smtClean="0"/>
          </a:p>
          <a:p>
            <a:r>
              <a:rPr lang="ca-ES" dirty="0" smtClean="0"/>
              <a:t>Alb</a:t>
            </a:r>
            <a:r>
              <a:rPr lang="es-ES" dirty="0" smtClean="0"/>
              <a:t>a</a:t>
            </a:r>
          </a:p>
          <a:p>
            <a:r>
              <a:rPr lang="ca-ES" dirty="0" smtClean="0"/>
              <a:t>Naixença</a:t>
            </a:r>
          </a:p>
          <a:p>
            <a:r>
              <a:rPr lang="ca-ES" dirty="0" smtClean="0"/>
              <a:t>Atzar</a:t>
            </a:r>
          </a:p>
          <a:p>
            <a:r>
              <a:rPr lang="ca-ES" dirty="0" smtClean="0"/>
              <a:t>Calma</a:t>
            </a:r>
          </a:p>
          <a:p>
            <a:r>
              <a:rPr lang="ca-ES" dirty="0" smtClean="0"/>
              <a:t>Plor</a:t>
            </a:r>
          </a:p>
          <a:p>
            <a:endParaRPr lang="ca-ES" dirty="0" smtClean="0"/>
          </a:p>
          <a:p>
            <a:endParaRPr lang="ca-ES" dirty="0" smtClean="0"/>
          </a:p>
          <a:p>
            <a:endParaRPr lang="ca-ES" dirty="0"/>
          </a:p>
          <a:p>
            <a:r>
              <a:rPr lang="ca-ES" dirty="0" smtClean="0"/>
              <a:t>Tendra</a:t>
            </a:r>
          </a:p>
          <a:p>
            <a:r>
              <a:rPr lang="ca-ES" dirty="0" smtClean="0"/>
              <a:t>Boig</a:t>
            </a:r>
          </a:p>
          <a:p>
            <a:r>
              <a:rPr lang="ca-ES" dirty="0" smtClean="0"/>
              <a:t>Infernal</a:t>
            </a:r>
          </a:p>
          <a:p>
            <a:r>
              <a:rPr lang="ca-ES" dirty="0" smtClean="0"/>
              <a:t>Escassa</a:t>
            </a:r>
          </a:p>
          <a:p>
            <a:r>
              <a:rPr lang="ca-ES" dirty="0" smtClean="0"/>
              <a:t>amor</a:t>
            </a:r>
          </a:p>
        </p:txBody>
      </p:sp>
      <p:pic>
        <p:nvPicPr>
          <p:cNvPr id="8197" name="Picture 5" descr="C:\Users\argo\Pictures\suneta 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2750" y="4819650"/>
            <a:ext cx="2381250" cy="2038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a-ES" dirty="0" smtClean="0"/>
              <a:t>Fes un poema on surtin pensaments o expressions de sentit contrari. (antítesi). Com a aquest poema de Joan Brossa: “Conec la utilitat de la inutilitat / i tinc la riquesa de no voler ser ric”.</a:t>
            </a:r>
            <a:endParaRPr lang="ca-ES" dirty="0"/>
          </a:p>
        </p:txBody>
      </p:sp>
      <p:pic>
        <p:nvPicPr>
          <p:cNvPr id="2050" name="Picture 2" descr="C:\Users\argo\Pictures\PRENDRE APUN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3861048"/>
            <a:ext cx="1943100" cy="2352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o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a-ES" dirty="0" smtClean="0"/>
              <a:t>Classifica segons si es refereix al sentit de la vista, olfacte o tacte</a:t>
            </a:r>
            <a:endParaRPr lang="es-ES" dirty="0"/>
          </a:p>
        </p:txBody>
      </p:sp>
      <p:sp>
        <p:nvSpPr>
          <p:cNvPr id="4" name="Contenidor de contingut 3"/>
          <p:cNvSpPr>
            <a:spLocks noGrp="1"/>
          </p:cNvSpPr>
          <p:nvPr>
            <p:ph idx="1"/>
          </p:nvPr>
        </p:nvSpPr>
        <p:spPr/>
        <p:txBody>
          <a:bodyPr numCol="3">
            <a:normAutofit fontScale="92500" lnSpcReduction="20000"/>
          </a:bodyPr>
          <a:lstStyle/>
          <a:p>
            <a:r>
              <a:rPr lang="ca-ES" dirty="0" smtClean="0"/>
              <a:t>Calent</a:t>
            </a:r>
          </a:p>
          <a:p>
            <a:r>
              <a:rPr lang="ca-ES" dirty="0" smtClean="0"/>
              <a:t>Pestilent</a:t>
            </a:r>
          </a:p>
          <a:p>
            <a:r>
              <a:rPr lang="ca-ES" dirty="0" smtClean="0"/>
              <a:t>Blanc</a:t>
            </a:r>
          </a:p>
          <a:p>
            <a:r>
              <a:rPr lang="ca-ES" dirty="0" smtClean="0"/>
              <a:t>Llis</a:t>
            </a:r>
          </a:p>
          <a:p>
            <a:r>
              <a:rPr lang="ca-ES" dirty="0" smtClean="0"/>
              <a:t>Fred</a:t>
            </a:r>
          </a:p>
          <a:p>
            <a:r>
              <a:rPr lang="ca-ES" dirty="0" smtClean="0"/>
              <a:t>Clar</a:t>
            </a:r>
          </a:p>
          <a:p>
            <a:r>
              <a:rPr lang="ca-ES" dirty="0" smtClean="0"/>
              <a:t>Candent</a:t>
            </a:r>
          </a:p>
          <a:p>
            <a:r>
              <a:rPr lang="ca-ES" dirty="0" smtClean="0"/>
              <a:t>Aromàtic</a:t>
            </a:r>
          </a:p>
          <a:p>
            <a:r>
              <a:rPr lang="ca-ES" dirty="0" smtClean="0"/>
              <a:t>Tebi</a:t>
            </a:r>
          </a:p>
          <a:p>
            <a:r>
              <a:rPr lang="ca-ES" dirty="0" smtClean="0"/>
              <a:t>Olorós</a:t>
            </a:r>
          </a:p>
          <a:p>
            <a:r>
              <a:rPr lang="ca-ES" dirty="0" smtClean="0"/>
              <a:t>Vermell</a:t>
            </a:r>
          </a:p>
          <a:p>
            <a:r>
              <a:rPr lang="ca-ES" dirty="0" smtClean="0"/>
              <a:t>Fètid</a:t>
            </a:r>
          </a:p>
          <a:p>
            <a:r>
              <a:rPr lang="ca-ES" dirty="0" smtClean="0"/>
              <a:t>Resplendent</a:t>
            </a:r>
          </a:p>
          <a:p>
            <a:r>
              <a:rPr lang="ca-ES" dirty="0" smtClean="0"/>
              <a:t>Suau</a:t>
            </a:r>
          </a:p>
          <a:p>
            <a:r>
              <a:rPr lang="ca-ES" dirty="0" smtClean="0"/>
              <a:t>Obscur</a:t>
            </a:r>
          </a:p>
          <a:p>
            <a:endParaRPr lang="ca-ES" dirty="0" smtClean="0"/>
          </a:p>
          <a:p>
            <a:endParaRPr lang="ca-ES" dirty="0" smtClean="0"/>
          </a:p>
          <a:p>
            <a:endParaRPr lang="ca-ES" dirty="0" smtClean="0"/>
          </a:p>
          <a:p>
            <a:r>
              <a:rPr lang="ca-ES" dirty="0" smtClean="0"/>
              <a:t>Perfumat</a:t>
            </a:r>
          </a:p>
          <a:p>
            <a:r>
              <a:rPr lang="ca-ES" dirty="0" smtClean="0"/>
              <a:t>Espinós</a:t>
            </a:r>
          </a:p>
          <a:p>
            <a:r>
              <a:rPr lang="ca-ES" dirty="0" smtClean="0"/>
              <a:t>Blau</a:t>
            </a:r>
          </a:p>
          <a:p>
            <a:r>
              <a:rPr lang="ca-ES" dirty="0" smtClean="0"/>
              <a:t>Fragant</a:t>
            </a:r>
          </a:p>
          <a:p>
            <a:r>
              <a:rPr lang="ca-ES" dirty="0" smtClean="0"/>
              <a:t>Fosc</a:t>
            </a:r>
          </a:p>
          <a:p>
            <a:r>
              <a:rPr lang="ca-ES" dirty="0" smtClean="0"/>
              <a:t>Pudent</a:t>
            </a:r>
          </a:p>
          <a:p>
            <a:r>
              <a:rPr lang="ca-ES" dirty="0" smtClean="0"/>
              <a:t>Tou</a:t>
            </a:r>
          </a:p>
          <a:p>
            <a:r>
              <a:rPr lang="ca-ES" dirty="0" smtClean="0"/>
              <a:t>arrugat</a:t>
            </a:r>
          </a:p>
          <a:p>
            <a:endParaRPr lang="es-ES" dirty="0"/>
          </a:p>
        </p:txBody>
      </p:sp>
      <p:pic>
        <p:nvPicPr>
          <p:cNvPr id="5" name="Picture 4" descr="C:\Users\argo\Pictures\suneta 3.gif"/>
          <p:cNvPicPr>
            <a:picLocks noChangeAspect="1" noChangeArrowheads="1"/>
          </p:cNvPicPr>
          <p:nvPr/>
        </p:nvPicPr>
        <p:blipFill>
          <a:blip r:embed="rId3" cstate="print"/>
          <a:srcRect l="13203" r="11198"/>
          <a:stretch>
            <a:fillRect/>
          </a:stretch>
        </p:blipFill>
        <p:spPr bwMode="auto">
          <a:xfrm>
            <a:off x="7703840" y="2492896"/>
            <a:ext cx="1440160" cy="2095500"/>
          </a:xfrm>
          <a:prstGeom prst="rect">
            <a:avLst/>
          </a:prstGeom>
          <a:noFill/>
        </p:spPr>
      </p:pic>
      <p:pic>
        <p:nvPicPr>
          <p:cNvPr id="6" name="Picture 3" descr="C:\Users\argo\Pictures\suneta 2.gif"/>
          <p:cNvPicPr>
            <a:picLocks noChangeAspect="1" noChangeArrowheads="1"/>
          </p:cNvPicPr>
          <p:nvPr/>
        </p:nvPicPr>
        <p:blipFill>
          <a:blip r:embed="rId4" cstate="print"/>
          <a:srcRect t="16560" b="12787"/>
          <a:stretch>
            <a:fillRect/>
          </a:stretch>
        </p:blipFill>
        <p:spPr bwMode="auto">
          <a:xfrm>
            <a:off x="2627784" y="4293096"/>
            <a:ext cx="2619375" cy="1584176"/>
          </a:xfrm>
          <a:prstGeom prst="rect">
            <a:avLst/>
          </a:prstGeom>
          <a:noFill/>
        </p:spPr>
      </p:pic>
      <p:pic>
        <p:nvPicPr>
          <p:cNvPr id="7" name="Picture 2" descr="C:\Users\argo\Pictures\suneta 1.gif"/>
          <p:cNvPicPr>
            <a:picLocks noChangeAspect="1" noChangeArrowheads="1"/>
          </p:cNvPicPr>
          <p:nvPr/>
        </p:nvPicPr>
        <p:blipFill>
          <a:blip r:embed="rId5" cstate="print"/>
          <a:srcRect t="18835"/>
          <a:stretch>
            <a:fillRect/>
          </a:stretch>
        </p:blipFill>
        <p:spPr bwMode="auto">
          <a:xfrm>
            <a:off x="7239000" y="5157192"/>
            <a:ext cx="1905000" cy="17008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a-ES" dirty="0" smtClean="0"/>
              <a:t>Classifica segons si es refereix al sentit de l’oïda o al gust</a:t>
            </a:r>
            <a:endParaRPr lang="es-ES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 numCol="2">
            <a:normAutofit lnSpcReduction="10000"/>
          </a:bodyPr>
          <a:lstStyle/>
          <a:p>
            <a:r>
              <a:rPr lang="ca-ES" dirty="0" smtClean="0"/>
              <a:t>Agre</a:t>
            </a:r>
          </a:p>
          <a:p>
            <a:r>
              <a:rPr lang="ca-ES" dirty="0" smtClean="0"/>
              <a:t>Sonor</a:t>
            </a:r>
          </a:p>
          <a:p>
            <a:r>
              <a:rPr lang="ca-ES" dirty="0" smtClean="0"/>
              <a:t>Rítmic</a:t>
            </a:r>
          </a:p>
          <a:p>
            <a:r>
              <a:rPr lang="ca-ES" dirty="0" smtClean="0"/>
              <a:t>Amarg</a:t>
            </a:r>
          </a:p>
          <a:p>
            <a:r>
              <a:rPr lang="ca-ES" dirty="0" smtClean="0"/>
              <a:t>Eixordador</a:t>
            </a:r>
          </a:p>
          <a:p>
            <a:r>
              <a:rPr lang="ca-ES" dirty="0" smtClean="0"/>
              <a:t>Salat</a:t>
            </a:r>
          </a:p>
          <a:p>
            <a:r>
              <a:rPr lang="ca-ES" dirty="0" smtClean="0"/>
              <a:t>Silenciós</a:t>
            </a:r>
          </a:p>
          <a:p>
            <a:r>
              <a:rPr lang="ca-ES" dirty="0" smtClean="0"/>
              <a:t>Dolç</a:t>
            </a:r>
          </a:p>
          <a:p>
            <a:r>
              <a:rPr lang="ca-ES" dirty="0" smtClean="0"/>
              <a:t>Melodiós</a:t>
            </a:r>
          </a:p>
          <a:p>
            <a:r>
              <a:rPr lang="ca-ES" dirty="0" smtClean="0"/>
              <a:t>Bulliciós</a:t>
            </a:r>
          </a:p>
          <a:p>
            <a:r>
              <a:rPr lang="ca-ES" dirty="0" smtClean="0"/>
              <a:t>Estrepitós</a:t>
            </a:r>
          </a:p>
          <a:p>
            <a:r>
              <a:rPr lang="ca-ES" dirty="0" smtClean="0"/>
              <a:t>Ronc</a:t>
            </a:r>
          </a:p>
          <a:p>
            <a:r>
              <a:rPr lang="ca-ES" dirty="0" smtClean="0"/>
              <a:t>Insípid</a:t>
            </a:r>
          </a:p>
          <a:p>
            <a:r>
              <a:rPr lang="ca-ES" dirty="0" smtClean="0"/>
              <a:t>Baladrer</a:t>
            </a:r>
          </a:p>
          <a:p>
            <a:r>
              <a:rPr lang="ca-ES" dirty="0" smtClean="0"/>
              <a:t>Clamorós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727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6499" t="38337" r="21564" b="23645"/>
          <a:stretch>
            <a:fillRect/>
          </a:stretch>
        </p:blipFill>
        <p:spPr bwMode="auto">
          <a:xfrm>
            <a:off x="395536" y="1772816"/>
            <a:ext cx="8208912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Recorda: </a:t>
            </a:r>
            <a:r>
              <a:rPr lang="ca-ES" b="1" dirty="0" smtClean="0"/>
              <a:t>La sinestèsia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00600"/>
          </a:xfrm>
        </p:spPr>
        <p:txBody>
          <a:bodyPr>
            <a:normAutofit fontScale="77500" lnSpcReduction="20000"/>
          </a:bodyPr>
          <a:lstStyle/>
          <a:p>
            <a:r>
              <a:rPr lang="es-ES" dirty="0"/>
              <a:t>La </a:t>
            </a:r>
            <a:r>
              <a:rPr lang="es-ES" dirty="0" err="1"/>
              <a:t>sinestèsia</a:t>
            </a:r>
            <a:r>
              <a:rPr lang="es-ES" dirty="0"/>
              <a:t> </a:t>
            </a:r>
            <a:r>
              <a:rPr lang="es-ES" dirty="0" err="1"/>
              <a:t>és</a:t>
            </a:r>
            <a:r>
              <a:rPr lang="es-ES" dirty="0"/>
              <a:t> un </a:t>
            </a:r>
            <a:r>
              <a:rPr lang="es-ES" dirty="0" err="1"/>
              <a:t>recurs</a:t>
            </a:r>
            <a:r>
              <a:rPr lang="es-ES" dirty="0"/>
              <a:t> </a:t>
            </a:r>
            <a:r>
              <a:rPr lang="es-ES" dirty="0" err="1"/>
              <a:t>literari</a:t>
            </a:r>
            <a:r>
              <a:rPr lang="es-ES" dirty="0"/>
              <a:t> que </a:t>
            </a:r>
            <a:r>
              <a:rPr lang="es-ES" b="1" dirty="0" err="1"/>
              <a:t>consisteix</a:t>
            </a:r>
            <a:r>
              <a:rPr lang="es-ES" b="1" dirty="0"/>
              <a:t> en </a:t>
            </a:r>
            <a:r>
              <a:rPr lang="es-ES" b="1" dirty="0" err="1"/>
              <a:t>barrejar</a:t>
            </a:r>
            <a:r>
              <a:rPr lang="es-ES" b="1" dirty="0"/>
              <a:t> </a:t>
            </a:r>
            <a:r>
              <a:rPr lang="es-ES" b="1" dirty="0" err="1"/>
              <a:t>trets</a:t>
            </a:r>
            <a:r>
              <a:rPr lang="es-ES" b="1" dirty="0"/>
              <a:t> de diversos </a:t>
            </a:r>
            <a:r>
              <a:rPr lang="es-ES" b="1" dirty="0" err="1"/>
              <a:t>sentits</a:t>
            </a:r>
            <a:r>
              <a:rPr lang="es-ES" b="1" dirty="0"/>
              <a:t> del </a:t>
            </a:r>
            <a:r>
              <a:rPr lang="es-ES" b="1" dirty="0" err="1"/>
              <a:t>cos</a:t>
            </a:r>
            <a:r>
              <a:rPr lang="es-ES" b="1" dirty="0"/>
              <a:t> per crear un </a:t>
            </a:r>
            <a:r>
              <a:rPr lang="es-ES" b="1" dirty="0" err="1"/>
              <a:t>efecte</a:t>
            </a:r>
            <a:r>
              <a:rPr lang="es-ES" b="1" dirty="0"/>
              <a:t> </a:t>
            </a:r>
            <a:r>
              <a:rPr lang="es-ES" b="1" dirty="0" err="1"/>
              <a:t>més</a:t>
            </a:r>
            <a:r>
              <a:rPr lang="es-ES" b="1" dirty="0"/>
              <a:t> </a:t>
            </a:r>
            <a:r>
              <a:rPr lang="es-ES" b="1" dirty="0" err="1"/>
              <a:t>gràfic</a:t>
            </a:r>
            <a:r>
              <a:rPr lang="es-ES" b="1" dirty="0"/>
              <a:t>.</a:t>
            </a:r>
            <a:r>
              <a:rPr lang="es-ES" dirty="0"/>
              <a:t> Per </a:t>
            </a:r>
            <a:r>
              <a:rPr lang="es-ES" dirty="0" err="1"/>
              <a:t>exemple</a:t>
            </a:r>
            <a:r>
              <a:rPr lang="es-ES" dirty="0"/>
              <a:t>, la </a:t>
            </a:r>
            <a:r>
              <a:rPr lang="es-ES" dirty="0" err="1"/>
              <a:t>molt</a:t>
            </a:r>
            <a:r>
              <a:rPr lang="es-ES" dirty="0"/>
              <a:t> manida </a:t>
            </a:r>
            <a:r>
              <a:rPr lang="es-ES" dirty="0" err="1"/>
              <a:t>expressió</a:t>
            </a:r>
            <a:r>
              <a:rPr lang="es-ES" dirty="0"/>
              <a:t> "plorar </a:t>
            </a:r>
            <a:r>
              <a:rPr lang="es-ES" dirty="0" err="1"/>
              <a:t>amargament</a:t>
            </a:r>
            <a:r>
              <a:rPr lang="es-ES" dirty="0"/>
              <a:t>" </a:t>
            </a:r>
            <a:r>
              <a:rPr lang="es-ES" dirty="0" err="1"/>
              <a:t>és</a:t>
            </a:r>
            <a:r>
              <a:rPr lang="es-ES" dirty="0"/>
              <a:t> una </a:t>
            </a:r>
            <a:r>
              <a:rPr lang="es-ES" dirty="0" err="1"/>
              <a:t>sinestèsia</a:t>
            </a:r>
            <a:r>
              <a:rPr lang="es-ES" dirty="0"/>
              <a:t>, </a:t>
            </a:r>
            <a:r>
              <a:rPr lang="es-ES" dirty="0" err="1"/>
              <a:t>ja</a:t>
            </a:r>
            <a:r>
              <a:rPr lang="es-ES" dirty="0"/>
              <a:t> que </a:t>
            </a:r>
            <a:r>
              <a:rPr lang="es-ES" dirty="0" err="1"/>
              <a:t>barreja</a:t>
            </a:r>
            <a:r>
              <a:rPr lang="es-ES" dirty="0"/>
              <a:t> un </a:t>
            </a:r>
            <a:r>
              <a:rPr lang="es-ES" dirty="0" err="1"/>
              <a:t>fet</a:t>
            </a:r>
            <a:r>
              <a:rPr lang="es-ES" dirty="0"/>
              <a:t> que es </a:t>
            </a:r>
            <a:r>
              <a:rPr lang="es-ES" dirty="0" err="1"/>
              <a:t>percep</a:t>
            </a:r>
            <a:r>
              <a:rPr lang="es-ES" dirty="0"/>
              <a:t> </a:t>
            </a:r>
            <a:r>
              <a:rPr lang="es-ES" dirty="0" err="1"/>
              <a:t>amb</a:t>
            </a:r>
            <a:r>
              <a:rPr lang="es-ES" dirty="0"/>
              <a:t> la vista </a:t>
            </a:r>
            <a:r>
              <a:rPr lang="es-ES" dirty="0" smtClean="0"/>
              <a:t>–plorar- </a:t>
            </a:r>
            <a:r>
              <a:rPr lang="es-ES" dirty="0" err="1"/>
              <a:t>amb</a:t>
            </a:r>
            <a:r>
              <a:rPr lang="es-ES" dirty="0"/>
              <a:t> un </a:t>
            </a:r>
            <a:r>
              <a:rPr lang="es-ES" dirty="0" err="1"/>
              <a:t>gust</a:t>
            </a:r>
            <a:r>
              <a:rPr lang="es-ES" dirty="0" smtClean="0"/>
              <a:t>.</a:t>
            </a:r>
          </a:p>
          <a:p>
            <a:endParaRPr lang="es-ES" dirty="0"/>
          </a:p>
          <a:p>
            <a:r>
              <a:rPr lang="es-ES" dirty="0" err="1"/>
              <a:t>És</a:t>
            </a:r>
            <a:r>
              <a:rPr lang="es-ES" dirty="0"/>
              <a:t> un </a:t>
            </a:r>
            <a:r>
              <a:rPr lang="es-ES" dirty="0" err="1"/>
              <a:t>recurs</a:t>
            </a:r>
            <a:r>
              <a:rPr lang="es-ES" dirty="0"/>
              <a:t> </a:t>
            </a:r>
            <a:r>
              <a:rPr lang="es-ES" dirty="0" err="1"/>
              <a:t>usat</a:t>
            </a:r>
            <a:r>
              <a:rPr lang="es-ES" dirty="0"/>
              <a:t> </a:t>
            </a:r>
            <a:r>
              <a:rPr lang="es-ES" dirty="0" err="1"/>
              <a:t>sobretot</a:t>
            </a:r>
            <a:r>
              <a:rPr lang="es-ES" dirty="0"/>
              <a:t> en </a:t>
            </a:r>
            <a:r>
              <a:rPr lang="es-ES" dirty="0" err="1"/>
              <a:t>poesia</a:t>
            </a:r>
            <a:r>
              <a:rPr lang="es-ES" dirty="0"/>
              <a:t> i en les </a:t>
            </a:r>
            <a:r>
              <a:rPr lang="es-ES" dirty="0" err="1"/>
              <a:t>descripcions</a:t>
            </a:r>
            <a:r>
              <a:rPr lang="es-ES" dirty="0"/>
              <a:t>, </a:t>
            </a:r>
            <a:r>
              <a:rPr lang="es-ES" dirty="0" err="1" smtClean="0"/>
              <a:t>l’empreaven</a:t>
            </a:r>
            <a:r>
              <a:rPr lang="es-ES" dirty="0" smtClean="0"/>
              <a:t> </a:t>
            </a:r>
            <a:r>
              <a:rPr lang="es-ES" dirty="0" err="1" smtClean="0"/>
              <a:t>molt</a:t>
            </a:r>
            <a:r>
              <a:rPr lang="es-ES" dirty="0" smtClean="0"/>
              <a:t> </a:t>
            </a:r>
            <a:r>
              <a:rPr lang="es-ES" dirty="0" err="1" smtClean="0"/>
              <a:t>els</a:t>
            </a:r>
            <a:r>
              <a:rPr lang="es-ES" dirty="0" smtClean="0"/>
              <a:t> poetes del </a:t>
            </a:r>
            <a:r>
              <a:rPr lang="es-ES" dirty="0" err="1"/>
              <a:t>M</a:t>
            </a:r>
            <a:r>
              <a:rPr lang="es-ES" dirty="0" err="1" smtClean="0"/>
              <a:t>odernisme</a:t>
            </a:r>
            <a:r>
              <a:rPr lang="es-ES" dirty="0"/>
              <a:t>, per la </a:t>
            </a:r>
            <a:r>
              <a:rPr lang="es-ES" dirty="0" err="1"/>
              <a:t>bellesa</a:t>
            </a:r>
            <a:r>
              <a:rPr lang="es-ES" dirty="0"/>
              <a:t> que aporta. </a:t>
            </a:r>
            <a:r>
              <a:rPr lang="es-ES" b="1" dirty="0" err="1"/>
              <a:t>Sovint</a:t>
            </a:r>
            <a:r>
              <a:rPr lang="es-ES" b="1" dirty="0"/>
              <a:t> la </a:t>
            </a:r>
            <a:r>
              <a:rPr lang="es-ES" b="1" dirty="0" err="1"/>
              <a:t>sinèstia</a:t>
            </a:r>
            <a:r>
              <a:rPr lang="es-ES" b="1" dirty="0"/>
              <a:t> </a:t>
            </a:r>
            <a:r>
              <a:rPr lang="es-ES" b="1" dirty="0" err="1"/>
              <a:t>és</a:t>
            </a:r>
            <a:r>
              <a:rPr lang="es-ES" b="1" dirty="0"/>
              <a:t> un </a:t>
            </a:r>
            <a:r>
              <a:rPr lang="es-ES" b="1" dirty="0" err="1"/>
              <a:t>tipus</a:t>
            </a:r>
            <a:r>
              <a:rPr lang="es-ES" b="1" dirty="0"/>
              <a:t> de </a:t>
            </a:r>
            <a:r>
              <a:rPr lang="es-ES" b="1" dirty="0" err="1"/>
              <a:t>metàfora</a:t>
            </a:r>
            <a:r>
              <a:rPr lang="es-ES" dirty="0"/>
              <a:t>. Es basa en </a:t>
            </a:r>
            <a:r>
              <a:rPr lang="es-ES" dirty="0" err="1"/>
              <a:t>associacions</a:t>
            </a:r>
            <a:r>
              <a:rPr lang="es-ES" dirty="0"/>
              <a:t> </a:t>
            </a:r>
            <a:r>
              <a:rPr lang="es-ES" dirty="0" err="1"/>
              <a:t>cognitives</a:t>
            </a:r>
            <a:r>
              <a:rPr lang="es-ES" dirty="0"/>
              <a:t>, </a:t>
            </a:r>
            <a:r>
              <a:rPr lang="es-ES" dirty="0" err="1"/>
              <a:t>ja</a:t>
            </a:r>
            <a:r>
              <a:rPr lang="es-ES" dirty="0"/>
              <a:t> que </a:t>
            </a:r>
            <a:r>
              <a:rPr lang="es-ES" dirty="0" err="1"/>
              <a:t>determinades</a:t>
            </a:r>
            <a:r>
              <a:rPr lang="es-ES" dirty="0"/>
              <a:t> </a:t>
            </a:r>
            <a:r>
              <a:rPr lang="es-ES" dirty="0" err="1"/>
              <a:t>dades</a:t>
            </a:r>
            <a:r>
              <a:rPr lang="es-ES" dirty="0"/>
              <a:t> </a:t>
            </a:r>
            <a:r>
              <a:rPr lang="es-ES" dirty="0" err="1"/>
              <a:t>sensorials</a:t>
            </a:r>
            <a:r>
              <a:rPr lang="es-ES" dirty="0"/>
              <a:t> activen </a:t>
            </a:r>
            <a:r>
              <a:rPr lang="es-ES" dirty="0" err="1"/>
              <a:t>d'altres</a:t>
            </a:r>
            <a:r>
              <a:rPr lang="es-ES" dirty="0"/>
              <a:t> que no </a:t>
            </a:r>
            <a:r>
              <a:rPr lang="es-ES" dirty="0" err="1"/>
              <a:t>tindrien</a:t>
            </a:r>
            <a:r>
              <a:rPr lang="es-ES" dirty="0"/>
              <a:t> a </a:t>
            </a:r>
            <a:r>
              <a:rPr lang="es-ES" dirty="0" err="1"/>
              <a:t>veure</a:t>
            </a:r>
            <a:r>
              <a:rPr lang="es-ES" dirty="0"/>
              <a:t> en un </a:t>
            </a:r>
            <a:r>
              <a:rPr lang="es-ES" dirty="0" err="1"/>
              <a:t>principi</a:t>
            </a:r>
            <a:r>
              <a:rPr lang="es-ES" dirty="0"/>
              <a:t> </a:t>
            </a:r>
            <a:r>
              <a:rPr lang="es-ES" dirty="0" err="1"/>
              <a:t>amb</a:t>
            </a:r>
            <a:r>
              <a:rPr lang="es-ES" dirty="0"/>
              <a:t> el </a:t>
            </a:r>
            <a:r>
              <a:rPr lang="es-ES" dirty="0" err="1"/>
              <a:t>sentit</a:t>
            </a:r>
            <a:r>
              <a:rPr lang="es-ES" dirty="0"/>
              <a:t> </a:t>
            </a:r>
            <a:r>
              <a:rPr lang="es-ES" dirty="0" err="1"/>
              <a:t>triat</a:t>
            </a:r>
            <a:r>
              <a:rPr lang="es-ES" dirty="0" smtClean="0"/>
              <a:t>.</a:t>
            </a:r>
          </a:p>
          <a:p>
            <a:endParaRPr lang="es-ES" dirty="0"/>
          </a:p>
          <a:p>
            <a:r>
              <a:rPr lang="es-ES" dirty="0" err="1" smtClean="0"/>
              <a:t>Exemples</a:t>
            </a:r>
            <a:r>
              <a:rPr lang="es-ES" dirty="0" smtClean="0"/>
              <a:t>: Hi </a:t>
            </a:r>
            <a:r>
              <a:rPr lang="es-ES" dirty="0"/>
              <a:t>ha un </a:t>
            </a:r>
            <a:r>
              <a:rPr lang="es-ES" dirty="0" err="1"/>
              <a:t>ferrer</a:t>
            </a:r>
            <a:r>
              <a:rPr lang="es-ES" dirty="0"/>
              <a:t> a la </a:t>
            </a:r>
            <a:r>
              <a:rPr lang="es-ES" dirty="0" err="1"/>
              <a:t>plaça</a:t>
            </a:r>
            <a:r>
              <a:rPr lang="es-ES" dirty="0"/>
              <a:t>, i </a:t>
            </a:r>
            <a:r>
              <a:rPr lang="es-ES" dirty="0" err="1"/>
              <a:t>sent</a:t>
            </a:r>
            <a:r>
              <a:rPr lang="es-ES" dirty="0"/>
              <a:t> de </a:t>
            </a:r>
            <a:r>
              <a:rPr lang="es-ES" dirty="0" err="1"/>
              <a:t>nou</a:t>
            </a:r>
            <a:r>
              <a:rPr lang="es-ES" dirty="0"/>
              <a:t> aquella olor rasposa i hidratada que fan </a:t>
            </a:r>
            <a:r>
              <a:rPr lang="es-ES" dirty="0" err="1"/>
              <a:t>els</a:t>
            </a:r>
            <a:r>
              <a:rPr lang="es-ES" dirty="0"/>
              <a:t> </a:t>
            </a:r>
            <a:r>
              <a:rPr lang="es-ES" dirty="0" err="1"/>
              <a:t>unglots</a:t>
            </a:r>
            <a:r>
              <a:rPr lang="es-ES" dirty="0"/>
              <a:t> </a:t>
            </a:r>
            <a:r>
              <a:rPr lang="es-ES" dirty="0" err="1"/>
              <a:t>dels</a:t>
            </a:r>
            <a:r>
              <a:rPr lang="es-ES" dirty="0"/>
              <a:t> </a:t>
            </a:r>
            <a:r>
              <a:rPr lang="es-ES" dirty="0" err="1"/>
              <a:t>cavalls</a:t>
            </a:r>
            <a:r>
              <a:rPr lang="es-ES" dirty="0"/>
              <a:t>. El </a:t>
            </a:r>
            <a:r>
              <a:rPr lang="es-ES" dirty="0" err="1"/>
              <a:t>temps</a:t>
            </a:r>
            <a:r>
              <a:rPr lang="es-ES" dirty="0"/>
              <a:t> </a:t>
            </a:r>
            <a:r>
              <a:rPr lang="es-ES" dirty="0" err="1"/>
              <a:t>giraria</a:t>
            </a:r>
            <a:r>
              <a:rPr lang="es-ES" dirty="0"/>
              <a:t> </a:t>
            </a:r>
            <a:r>
              <a:rPr lang="es-ES" dirty="0" err="1"/>
              <a:t>verd</a:t>
            </a:r>
            <a:r>
              <a:rPr lang="es-ES" dirty="0"/>
              <a:t> o </a:t>
            </a:r>
            <a:r>
              <a:rPr lang="es-ES" dirty="0" err="1"/>
              <a:t>roig</a:t>
            </a:r>
            <a:r>
              <a:rPr lang="es-ES" dirty="0"/>
              <a:t>, </a:t>
            </a:r>
            <a:r>
              <a:rPr lang="es-ES" dirty="0" err="1"/>
              <a:t>com</a:t>
            </a:r>
            <a:r>
              <a:rPr lang="es-ES" dirty="0"/>
              <a:t> </a:t>
            </a:r>
            <a:r>
              <a:rPr lang="es-ES" dirty="0" err="1"/>
              <a:t>endogalada</a:t>
            </a:r>
            <a:r>
              <a:rPr lang="es-ES" dirty="0"/>
              <a:t> </a:t>
            </a:r>
            <a:r>
              <a:rPr lang="es-ES" dirty="0" err="1"/>
              <a:t>angoixa</a:t>
            </a:r>
            <a:r>
              <a:rPr lang="es-E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805691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 fontScale="90000"/>
          </a:bodyPr>
          <a:lstStyle/>
          <a:p>
            <a:r>
              <a:rPr lang="ca-ES" dirty="0" smtClean="0"/>
              <a:t>Crea sinestèsies amb els noms següents</a:t>
            </a:r>
            <a:endParaRPr lang="es-ES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endParaRPr lang="ca-ES" dirty="0" smtClean="0"/>
          </a:p>
          <a:p>
            <a:r>
              <a:rPr lang="ca-ES" dirty="0" smtClean="0"/>
              <a:t>Cançó</a:t>
            </a:r>
          </a:p>
          <a:p>
            <a:r>
              <a:rPr lang="ca-ES" dirty="0" smtClean="0"/>
              <a:t>Fruita</a:t>
            </a:r>
          </a:p>
          <a:p>
            <a:r>
              <a:rPr lang="ca-ES" dirty="0" smtClean="0"/>
              <a:t>Color</a:t>
            </a:r>
          </a:p>
          <a:p>
            <a:r>
              <a:rPr lang="ca-ES" dirty="0" smtClean="0"/>
              <a:t>Perfum</a:t>
            </a:r>
          </a:p>
          <a:p>
            <a:r>
              <a:rPr lang="ca-ES" dirty="0" smtClean="0"/>
              <a:t>Carícia</a:t>
            </a:r>
          </a:p>
          <a:p>
            <a:r>
              <a:rPr lang="ca-ES" dirty="0" smtClean="0"/>
              <a:t>So</a:t>
            </a:r>
          </a:p>
        </p:txBody>
      </p:sp>
      <p:sp>
        <p:nvSpPr>
          <p:cNvPr id="1026" name="AutoShape 2" descr="data:image/jpeg;base64,/9j/4AAQSkZJRgABAQAAAQABAAD/2wCEAAkGBhQQEBUUERQVEBUUFxQUFBUVFRQUGBUVFRUXFRQYFRQXHCYfFxkjGhQVHy8gIycpLCwsFR4xNTAqNSYrLCkBCQoKDgwOGg8PGi0kHyQsLCwyLDIsLCwsLSwsLCwsLy8sLCwsLCwqLCwpKSksLCwsNCwsLCksLCwsKSwpLCwsLP/AABEIAMgA/AMBIgACEQEDEQH/xAAcAAABBQEBAQAAAAAAAAAAAAAAAQMEBQYHAgj/xAA7EAABAwIEBAQDBwMEAgMAAAABAAIRAyEEBRIxBkFRYSJxgZETMqEUQlKxwdHwByMzYnLh8RXigpLC/8QAGgEAAgMBAQAAAAAAAAAAAAAAAAQCAwUBBv/EADIRAAICAQMDAwIEBQUBAAAAAAABAgMRBBIhEzFBBSJRYbFxkcHRFDIzgaEVI0JS8Ab/2gAMAwEAAhEDEQA/AO4JEqRACoQhAAhCEACEIQAIQhAAhCEACEIQAIQhAAhCEACEIQAIQhAAhCEACEIQAIQhAAhCEACEIQAIQhAAhCEACEIQAIQkLlxtIBULzrSgoUk+wCqFjs3p0fncJ6C5VbxFnpp/26fzHc/hCyrnXkklx5lLW6hQ4XcqnPHCNFiOMfwM9XFRmcaPm7Gn3Wbe19R0MCg1XVKboc2LpaV1rWUUOyfc6FhOMabjDwWd9wr2nVDgC0yDzC5FUrF2y0/AGaPL3UnSREjsu0axyn05fmWV25NyhCFpDAIQmMWHaSWGCLrqON4H1ka3EujMHsJ8LKYkdyU7R47pNkVpaW7nkYXOM8z5r61WpRIc5x+ikmo9yVemt1TXS7Z5Z2fA4n4jA78V1JXAMDxnWY7TULrCAAY91q8BnFVjg5tZxDgCBM3PmuJbuxqT9KsrXuaOqIVRlOeiqIdYi08iVbrjWDNnBweGCEIXCAIQhAAhCEACEJEAKhC8uK43gAdUAUOpmrQbX8lCxuJLrclEIWRbrZZxEbhQsZkTsRmLifDYJo4l0fMU1TanBSmw5pVynLlsu2xXA2K7vxH3UijmJZ83iUZ4gxzTZaq1OUHwyWyMvBPxeDZiWEgQ7rzCwub0X0qmkj17LbZW8Nf52VTxrhgXMdzMhX8Sipv55ENRWkxjBZpSp0xJAKpM0xwqukKvdgxqubBO/Fa1WWXLbgRlJy4SHmUgAr/gqkG1p5uBCyVTMRNrrXcEML6ms7NCq0s1K5KI3VpJQg5z4NyhCF6A4VnELKxoO+zu0vF7bkcwFzir/ULE4R7qWKDjqFiWkRP+rZdaWZ/qBhWHA1XOYHENMEi67ngh0d9i5OHZvnRqSGnwkkknnJlU7MSWmQYSvq7jnygKG+vZKt5WWe+qjDTwUILg0tDEMrsLXwKhgNdzkqZkuYPovdTcdvyHSVkMNiCDI8x5jZXbK3xTqmDae87pimzd37k2lNcdmdQyrMoDRydHPbz7re5NjPiMg7tt6clxvIMedek2IuL8ztC6RwvXPxAD94H1hXzwee1+nxFs1iEIVJhAhCEACEIQAIQhACFQMyxRaIG53U9ygZnh5APRKardse0srxuWSr+MgPSOaAvOmVhps0MFhl9ZkmSPVRWUnteXSIkwOybLABZPuq8kxvUopPwV7cPK8nh5uSU25OFwO/unmYIm5sOpVW1y7E9yXc9ZVRBdPQLGf1Szg0TS0ncn8lsK2YtpjSz1KyfGnBlbHNZUpkHTNusqG5XNUV845eAgkp77OxzOvxS/rChPz9xNypWbcD4qmfEyO8hX/DHATKcPreN28HYI1EqdNHNnf48mhCutrMEiHk2DrVoIYYPMrtHDGGZQoNbqGo3d5rOMqsosvDQFCxGePd8ngb15/wDCV0WtsU3KMO4nrHHGJM6HiMzpUxL6jGju4KIOJ8MTHxW/X84XMX1wSZJJmJO+yZGYx5rZ/wBQn8IwpXJPg7HQxLagljg4dQQVX8U0NeDrN6sKwOXZi5hDmOLT2/UcwtTW4oFTD6SIe/wH8Mx9JTOn1sLHtlwy2uTk/afN2IJa4joSFGcVZcS4M0cVVY4gkOJkbEG6rJRyuD2O/ekz2CpeErkEHooQKcpFcy1yXVSw+DeZRUbW0uBh7d489gun8KanVGEiIB5zyXDcmxhp1GkHmF3jgVjnN+I4FoIhsp2vUdRYfcV9Viq6857mvQhCmeTBCEIAEIQgAQhCABR67wPC7YqQmMXhw9pB9CqrYycfb3JRxnkh1MvB+Ugym6uBIFhPkqqtWqUzuQmjn9RvOV52zU1QypxaNKNFj/leSzbg3HknDgDNyAs/W4oqdVW1c6rVTAJKUeuox7Yt/wCBiOjul3aRrq2IpUrk6yFUZjnjnmxgKoZQcfncnfswPOYSN+putW1cL4RfDTQg8t5Z6OKi+/NJQ4rqEQx8NgFthseq8YumyjSqVH3a1jnH0ErJcM4etWwjawES6oI5xrJEe5HorNPRZVS7Iyw8+PgG65XqqXbDf9+DS4zMXVD4nF3mlp4iBJ5Kl+OQYdIKkuxMtA6pWdc7ZLc8tjl0Y01uSXYTEV3VDqOw+UKM/FEC9x5fRP1naQoNGrrrsaDafEI36XXo9PRGKUUeKtnKyeWz3gcpxNZ2r/G0HmPnEGD15j2VXUomjV01C5z3E3jp1jYRZdIrYptOmdhAXNm42o95NSXHW67gJgm3y2AhaE64qOERsglEuster3L6PxG1Gci2fUGyo8HAbI5/zqtLlTdDZ/Hf05fzusl1pySLdDF700c04u4Zlxe2Z/NVGG4Gxb6XxW0SWdZH5LquKy01qha0TdXuXYJuFpfDc8uG+jkuaPWSUXCzsvJ6qdu1Lb3ON4D+nmIqgEjQO6s2f0wfzqAei6Ri6hJsYHQKMadjN+iUt9Qu3YiMK2T54RVcJ8BUcO8Pq6a0bTt7Lp9DGU4AEAbRZY6hYN81ZtpAj8lo6PWWYwZerh1ZZkzSMfe1x+X/AAnll6OKcz5SQFZ4LNSbP9x+y1atbGXEjNnp3HlFqheGVARIuvaeTT5QsCEIXQBCEIAE2bmOQ3/ZFerpbPt5ootgfVAHjE4NtQQ4LO4/h5zTIu3n1halVPEOZCnSLZ8ThA7d0lq6KZwcrV2GtPZYpKMPJkcxwLA8Bjg4HlI802xoA6KHVy/U4OEskkuM3I2gdJUlxi3K3VeQu6W9utcG9T1NuLDy6oFCxfEdDDkipVaD+EeJ3lDZI9VCxzK1bwhww7OZadVRw6A2DR9Uxgshw1Al2kPIBOup4vW9h7KmNdaeZvL+F+52XWs4rjhfL/RfvgtMLxFhsa34WosDnNBLwGB95DWyZuQFq8Jl7aTG02NgNbAHl/CZK5zU4lFTEMZTY3RIaXljHOcOenUDpH18luDUfpDWEwRt2238oXoNPX7ewpqtLbpcWWcuX2GMwy9tYOIEaXOaD1Lefl+yynxtDyxwkjkYHkZO3mtf9nePC1xYPEZHcfmsZxWdBAa6o4C5Li0mezi0nvG3kqp6bZJWYwconfq6ZUxjl4+SZjhAPM9vdVFKtpdPPt0FyZ/m6cwON8Glzg6B0g8oBHklqkX5zHsOSYjPa8nmbK7IS5WGV+NzGu943gkNjkdTTM9phOZdQgaidrFpNwdwWneOyfxOIEbtGxm3JQ6b2ayZ1E8gpW6h7cEo1W2vGDQ4D+44cmjc9ey0tGrIjy/6WUy/E7QIHktPw/46oG4kE+izqrcywzbq0vRjyaCrWFBkNADiJJPdUz365J3VpnoAqG/T0VW0X6pLWScren4Q9p0tu7yzzE+anYbBkkACSbpik2CtPlAZogEOPPsm9Bo1OXuZDU3OEeCtbk7mtkjYkwV4LYubDnHQ9FMz4VGUCGy4TFpJg7SveDpNGHaXQDH3votR6Vb9kOOMinVbhvfOXgrK1WNp6DkmxVLTvdXWIy1zmCNJ5yqKuHNdDhBSGqqnS9zLqpxnwi2yrHBk6iYcQB5lXwKx7WyBB3281q8MDpbq3gT7LV9PulKOH4wJaqCTyh5CELWEgQhCAIOMdNRjP/kf0U5Q2U5ruPQAKWpS8HEeK9YMaXHYBYzF1/iPLnXPLsr7iOvDQ3qZPos25yxtfZl7DX0NeFv+SPU2UHFVgAP5J5KViqsA/wAnz9lTYqtG5mNh3815u7CeEb1MM8nmtXj9FnuIceTFMbfM7v0Hlv7KZjsVG5nr/PqqLEjU4u2+UR6b+UgpnR6fLcvg2NJXHenIu+EMqFR+okHTFltq+c06bmhxAl4pt84JJ+n1Wa4NqgWA3I8RgegCj8ZNIbRIHy1K0nv4Y77Styt7K8ruJa+tanU7J9vB0DFu06X8tiqHifIxWAqbgXiYBPfsrbDVviYJhN5A/JR80zD4OHE2kbxI9U3Yoyj7u2MmLpFOmxbP5s4OdcR5aa9Jpov14mm5rRTpN3puIbBP+k39SrXIf6W1nND8ZXLRvoYdv9zz+nuo+TZoBjWuDJJMOhxILZl3hPbutpmGNL3SJDfujo0/usPVanpxX/mPeoaaULuPKz4Cnw9l9ADRSFR3U+K4H4nKfgMThwfDQAMGIAvAuOyq6padrWt5Qbfkkw1S56XjtIN1mvUvfylj8/uZ/wDDprlsv6Wa0wf8LQ0z+e228p2lmGG1BxZ8J0iDAtInkqqg7U2TaAb9ZH/qE086iABMkuPrt9PzV/WcYp4Tz9Cv+Hi35/M0WZZWaw1sIdblzVIKRBh1vOy9U8yfTAFNxgEwD6b9eatMNiW4oQ4fDqt5dT1H7Lk412z3V/zeV8/gyC6lMfdzH7FYzYnYD3S4bEOpnVYDcjsnqrHU/CQAfz6kH0TdYggjkBb/AKVsLUlnPK+5ZlS/Am4fN3tf4j4SJgXidkmLr6rzZuzSdweSjN+YbCzen3YH6ori4i4MiO0wIKZlqG4dylVxUsobpOe1vhqOaD8sH9EgDz8xLv8AUfe6UMLh4RqvJA3HorDCZe98l39tpF5tPS3UJSKlZiKz+n7FkpqHLwR8Bl/xHAXjeenUdlqaTwTa8WVLi8yAHw6PqQrbL6OmmBz3PmtjQRSk4Q5S7v6/CM7UuUkpS/siShIhbAkKhCQoAQNuvSaHzdiPqE4g4jOcTu8bf9v6rJ5hmzaTmB9mvkauQdyDukib9lpuNMQymaZe5rNctbJiSLx9Vz7jSk59JkGAHSfOLf8A69157W/19r8mxG3p6Vzhy1+5a4mtaRz8j2HpdZ7H45oN3NHSSAfYmwUKl9pZRfRbZwgsI30mdQaeW4IPcrFZhhKrXgOEF1wZmbkEk9iDPklavT25NzZfX6ypKKqhlv7/AAabF40OMhwd1gyB6BQGYzSXDfUIMnoZnzkKHTaKTNLb9TtqPXyUSpUITtdW3iJ6mu2UIqU1z8GtybHOY8OLoHf9AtnnNFlXDuJBI/yt076gIINjbn6LmGCzDVv8w63W64XzLVTc15mLyfKIHmJ9ldS9rcH5LdZBWxV9fg1OEqaqFJgAEgWCoeMc43YwggCC09uYVlgsQKNJz/mbSYGjv/ysFiw7EVoZ4tZt5cyekT9FbqLMQwJaHTxdrsl2iSeFaRdWLgLMF+knYfzotg6uASPuwYB3EwRfndQsuwIw7Axl/wATonUeZPMfonjcA94Xlb73ZLjsQ1l/Xt3+OxKw7iSGmLi3Q9LqSKEOGk7jbmN1WtOlsnxNnyI52PIq/wAtyx9TRV1amSCOZaLh4iJg+whW6ejre1LL/QzLpqvkYoP8IkRPsbn9UU3eIu2P3e3dWeZYWm2oykX6ZJPXe8dv+UxUyt8gREzHcDnfYK+3S2xxGKzgojdBrL4yRAbwb9u/7r3RrFrhBi4IIuJFr+6lYnInMYXl48N9v5KrqRkkb7nmJjeEtOu6iS3rD8FkZQsTw8o1OX44YlsOaNYFwRYjqFXV8Zh2uLXtdTc0kGCf5Cj5bimtqtLbGQCOxtv/AC688bYAB7HgRIgx22/nZM2ylKnqxw2nh8ZFIUxV2x5SfYl1MThX/eLf+PRBxOFaPnc6DI2G/osk2inqeHKTWosbyorP4D70cV/yZpRxHTp/4WXv4iolXNqtY+I26Cyi4PK3PMAElarKeH204c+56ch+60NPptTqcKbxH8kKXPT0c93+ZEwGWFrNb7bAD9VoqbYAHZMYgantb0uVKXqKaY0wUImJZa7JbmCEIVpWCQpUhQA05116o1w8S2+49RuE1WVTisQ7DvNRt2OtUHQ8ngfmrFDcRk8clP8A1Vyk1sNTe2/wn3HZ40z7ho9VzvCUqgboJ1st4HXiDI0nlFuysc54sxg1031iQZa8aaZaQd4luxH5rIYXNqwqwDqbOxH6rIs6dlnuXKEermbcW0bJ2LLWvc4RpH9sgSQAOnVVGX4cY539wE6S4gyAQYj1Bt7BTmYwsoh1QfFJNxtE8hvtb3V/lNGmWSGaNV4gD3jdLv3WJJmxpLlViUVz8mCzDhCoySLj2VBicuc03C6nxRhSyg57GmpFy1pgxzPosC3Esf8AeLD0ddvurLY7Hwe20Wonqq908GeFIgyLLUcP5j/cZyGx/U9yUV8k1NkQ1wEnmCOrSOaoxXNJ2po2/myg8vA/Vtgn8Pv9DoHEGK+BSbTBmdTnD8TTbf2K8ZJkfwWio8Q6oJaDu1pNvU2PJUGHzB1arSdW8TZbP+3l6SumYugXUmvEnSPFz7g9x+6z9dbvThH4+3cR1VrphGtee7+SoLTEbkbXSSQSCb8xuD+6ebTvMCOYlIW369ysHOBDOSTlNTXUDHMFRrnCQJHrI6d1fY1jsK5vwnF7Xag1oaTGm5ENt/0s6aR6kkbDp+gV7lOfmmGBw1AnSXc97Dyvut70/UQgtk+H4Zm6mEm90efoZ/AYz7TjKLzqe1ri5xF7QYJta8WWxzjHAkBjmh0DS6JneRbaLe6pauKomqXMYKTnSC9mkNcZMF7Rse/c9FFqOgEdzIPb+BWz1api4p5y857HXV1ZReMYXYMRialS1Q6o5cpXoOhwLQJ5Afso7SOVuoP6FPSdzy9iNtxsdlgyslOTk3n69/8AI7tUVhIdw7yCdJvYg7XF4B73stc7CtrtYKgmWz6wP3WVwNHW4NgnXEEDmDzPYLaUfnj8Lfz2/JbnpscxSfbK/V/YytdLEljuQDwrR6Eeqeo8P0W/dnzKskq9CqKk8qKM56i18OTPFOkGiGgAdkrnQJPJKmXHWY+6Pqf2VyRS2GHZu47u+g5J9IlQziBCRKg6CEIQAxVaoVRs2N1ZOChVmKcWSRz7ivg1zzqpRB68uxi8dFmMZ/Tt+Gour1q1MU2NLz8PU8uA2DZAEkkC/VdfcqTjWiXZfWYykK2oQ5okHST4iANyN/RQtoha92OSh0xrbljg559rZRw4DIZAY4mJ8LnN1mTzhy1+U5i2qPDZsCJ+hHWVyrDYPE4sfZaF2MmsWkzAY1rY1nu1nhtdarhfEQwa6hmlb4Z3g3HkN/5tnqt1Tz8m/wCl6aq/Ty/7J/obLEuLD1B2WUzvgmlVJfRJoPJMgguYSedvk89uy1n/AJqm5rQ6LibpjFY2i3VJ2jn1V8lF9x6hWVNbYtP7mF+xYjDN0PaKgkHUx0mIiwJEe11QZrhJcSOe429gtvmWbYcgO8RmYvzG4WWzTF0XiWtcOYvz5hJTSXZnoKJSkvdFlZlWL0n4btifCehPIrqnB+fnSGONxa/MdVyKtB2n9VockzE03tDjEwJ6O7rL1Vba3w4aKdXTGUdkjpuZZVpLni7HHVM/KTvI6KHSpEXLZAmw7A3Pqp+SZ5aH35FPZng3CXM/xkTaPD1afNZmyM/eu/lfr+BhbpQfTn+ZSl5kwfP9U+18aR3aIj/UE2wEDsbE/mvdMS9rTa49TM+nVL1tp5XcukjxUZd1uZt6nZe6b7TuQI8xtf0svYmZcfESPqbk+4Xh7CIIuHA26wSP55q157gvgBSkkc+SQSAYJtHsvRbHkYIPYjb+dFcZbk8jXXBa0A2uCZ3tvCjVQ7ZYiv7+CNlqgsse4daW03vMAfdJEbb91fZYyG6ju4z6clT4cCtUAaIYz+R6rQ016n02j2qb7LhfX5Zh6qWW/ljiRMYvHspCXujoNyfIblQqOJfXNm6Gd+fn18tvNbai2siDlgmuqarN269fLt3TzGQElOnH7r2uM6l8ghCFw6CEIQAIQhAAma1OU8kKAKuqyE1qVlVoyoVWjCsTLYyIuCwtKlUc9lOmx7xD3BjQXDfxECTdZPirgB2o18CDJ1F9LUPvGXaAbFpudM+XRa17UtPGFncdCuTipdy6i2zTz30vH08M4rmmJq0nN1tfSdcODgWjoIG68Vcz1OPiDtbQLEmTA9vEPNd4ZjKdSzgJ6OAPtK8VsoovvpaD1b4T9Eq9Knzk2l/9DKKxKvk4ThsgxNZpHwzTbq1B1Q6OUGBEnly5J8cGlv8AkeT2aIH/ANj+y7BV4da27TPZ37hVeLy0GxbHkj+DWOCuXr1lj4eEc1bkbKezb9Tc+6g4vLZW+xeR9P2VTiMmcEtPTyXglHXb+XIgZLmZADKhgizX9egd+62GW8Qml4XRHMHYrI1MsKew7nsEOGtvfceRWTqPT5N76uGXdeuxbbDdfGw1URHw55tOx8tk7RymjqDvjTziB5C/YrECD8ri09DZOsdVGxkdnLOcLa374Jv8MfY50Itf7dnBrn5IBH91kWg3mJm49V6OUUmRNazTNgN/O6yrMVV6O9x+6cbVqHkfU/oFOumyb9lX3ZCcVD+e1f4NW/OaVJumkyYmD05yojMRVxLok6RueQ9uaqaGFedwT2+Ue+6taGGrPGkHQ3owR9Vt6b0y+15v4j8djOt1VFX9L3S+S6biqWHaAXARy3cfQJmpn1Sr4aDdI/G659BsPqm8Hw7eT9blX2Fy9rOS9BiutYRkuU5vLK7AZJJ11SXuPM3/ADV01gAgWXpCrlNy7gopAhCFAkCEIQAIQhAAhCEACEIQAi8PpSnEIAr62FUGrh1elqZqYeVJSJqWDOVaKbGJe3nPn+6vauCUSrl67knuT7kFuanmSPO6U47V0K9VMuUd+XFTVjRF1wYryDyTD8ICvZwbh1SfAep9ZkOjEjuy0HkPovH/AIUHkPYKYKb+icbSd0XOovgOn9SC3Ih0H0T1PIR2CmsouT7MM5d3ojsIlLIGcz9FKp5VTapVPBlSaeDXXYc2IjUsI0bN91Mp0k62gnAxVOeTuAaF7QAlVZ0EIQuACEIQAIQhAAhCEACEIQAIQhAAhCEACEIQAkJCxIhAHk0QvJwoQhAHk4MJPsQ6JEIO5D7CF6GDCEIDJ6GGC9iiEIQcPQYlhCEALCEIQAIQhAAhCEACEIQAIQhAAhCE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28" name="Picture 4" descr="C:\Users\argo\Pictures\fru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1844824"/>
            <a:ext cx="2304256" cy="1728192"/>
          </a:xfrm>
          <a:prstGeom prst="rect">
            <a:avLst/>
          </a:prstGeom>
          <a:noFill/>
        </p:spPr>
      </p:pic>
      <p:pic>
        <p:nvPicPr>
          <p:cNvPr id="7" name="Picture 3" descr="C:\Users\argo\Pictures\fruit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4492" y="3356992"/>
            <a:ext cx="2929508" cy="2330587"/>
          </a:xfrm>
          <a:prstGeom prst="rect">
            <a:avLst/>
          </a:prstGeom>
          <a:noFill/>
        </p:spPr>
      </p:pic>
      <p:pic>
        <p:nvPicPr>
          <p:cNvPr id="1029" name="Picture 5" descr="C:\Users\argo\Pictures\perfu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1772816"/>
            <a:ext cx="1733550" cy="2638425"/>
          </a:xfrm>
          <a:prstGeom prst="rect">
            <a:avLst/>
          </a:prstGeom>
          <a:noFill/>
        </p:spPr>
      </p:pic>
      <p:pic>
        <p:nvPicPr>
          <p:cNvPr id="1030" name="Picture 6" descr="C:\Users\argo\Pictures\music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4437112"/>
            <a:ext cx="2552700" cy="1790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Recorda: l’elisió i la sinalefa.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endParaRPr lang="es-ES" dirty="0" smtClean="0"/>
          </a:p>
          <a:p>
            <a:r>
              <a:rPr lang="es-ES" dirty="0" err="1" smtClean="0"/>
              <a:t>Quan</a:t>
            </a:r>
            <a:r>
              <a:rPr lang="es-ES" dirty="0" smtClean="0"/>
              <a:t> </a:t>
            </a:r>
            <a:r>
              <a:rPr lang="es-ES" dirty="0"/>
              <a:t>una vocal neutra entra en contacte </a:t>
            </a:r>
            <a:r>
              <a:rPr lang="es-ES" dirty="0" err="1"/>
              <a:t>amb</a:t>
            </a:r>
            <a:r>
              <a:rPr lang="es-ES" dirty="0"/>
              <a:t> una vocal </a:t>
            </a:r>
            <a:r>
              <a:rPr lang="es-ES" dirty="0" err="1"/>
              <a:t>d’una</a:t>
            </a:r>
            <a:r>
              <a:rPr lang="es-ES" dirty="0"/>
              <a:t> </a:t>
            </a:r>
            <a:r>
              <a:rPr lang="es-ES" dirty="0" err="1"/>
              <a:t>altra</a:t>
            </a:r>
            <a:r>
              <a:rPr lang="es-ES" dirty="0"/>
              <a:t> </a:t>
            </a:r>
            <a:r>
              <a:rPr lang="es-ES" dirty="0" err="1"/>
              <a:t>paraula</a:t>
            </a:r>
            <a:r>
              <a:rPr lang="es-ES" dirty="0"/>
              <a:t>, es </a:t>
            </a:r>
            <a:r>
              <a:rPr lang="es-ES" dirty="0" err="1"/>
              <a:t>produeix</a:t>
            </a:r>
            <a:r>
              <a:rPr lang="es-ES" dirty="0"/>
              <a:t> una </a:t>
            </a:r>
            <a:r>
              <a:rPr lang="es-ES" dirty="0" err="1"/>
              <a:t>elisió</a:t>
            </a:r>
            <a:r>
              <a:rPr lang="es-ES" dirty="0"/>
              <a:t>, </a:t>
            </a:r>
            <a:r>
              <a:rPr lang="es-ES" dirty="0" err="1"/>
              <a:t>és</a:t>
            </a:r>
            <a:r>
              <a:rPr lang="es-ES" dirty="0"/>
              <a:t> a </a:t>
            </a:r>
            <a:r>
              <a:rPr lang="es-ES" dirty="0" err="1"/>
              <a:t>dir</a:t>
            </a:r>
            <a:r>
              <a:rPr lang="es-ES" dirty="0"/>
              <a:t> no es pronuncia la vocal </a:t>
            </a:r>
            <a:r>
              <a:rPr lang="es-ES" dirty="0" smtClean="0"/>
              <a:t>neutra. </a:t>
            </a:r>
            <a:r>
              <a:rPr lang="es-ES" dirty="0" err="1" smtClean="0"/>
              <a:t>Exemples</a:t>
            </a:r>
            <a:r>
              <a:rPr lang="es-ES" dirty="0" smtClean="0"/>
              <a:t>: </a:t>
            </a:r>
            <a:r>
              <a:rPr lang="es-ES" dirty="0" err="1" smtClean="0"/>
              <a:t>Setze</a:t>
            </a:r>
            <a:r>
              <a:rPr lang="es-ES" dirty="0" smtClean="0"/>
              <a:t> </a:t>
            </a:r>
            <a:r>
              <a:rPr lang="es-ES" dirty="0" err="1" smtClean="0"/>
              <a:t>anys</a:t>
            </a:r>
            <a:r>
              <a:rPr lang="es-ES" dirty="0" smtClean="0"/>
              <a:t>.</a:t>
            </a:r>
          </a:p>
          <a:p>
            <a:pPr marL="0" indent="0">
              <a:buNone/>
            </a:pPr>
            <a:r>
              <a:rPr lang="es-ES" dirty="0" smtClean="0"/>
              <a:t>   </a:t>
            </a:r>
            <a:endParaRPr lang="es-ES" dirty="0"/>
          </a:p>
          <a:p>
            <a:r>
              <a:rPr lang="es-ES" dirty="0" err="1"/>
              <a:t>Quan</a:t>
            </a:r>
            <a:r>
              <a:rPr lang="es-ES" dirty="0"/>
              <a:t> una vocal </a:t>
            </a:r>
            <a:r>
              <a:rPr lang="es-ES" dirty="0" err="1"/>
              <a:t>d'una</a:t>
            </a:r>
            <a:r>
              <a:rPr lang="es-ES" dirty="0"/>
              <a:t> </a:t>
            </a:r>
            <a:r>
              <a:rPr lang="es-ES" dirty="0" err="1"/>
              <a:t>paraula</a:t>
            </a:r>
            <a:r>
              <a:rPr lang="es-ES" dirty="0"/>
              <a:t> entra en contacte </a:t>
            </a:r>
            <a:r>
              <a:rPr lang="es-ES" dirty="0" err="1"/>
              <a:t>amb</a:t>
            </a:r>
            <a:r>
              <a:rPr lang="es-ES" dirty="0"/>
              <a:t> una </a:t>
            </a:r>
            <a:r>
              <a:rPr lang="es-ES" dirty="0" err="1"/>
              <a:t>altra</a:t>
            </a:r>
            <a:r>
              <a:rPr lang="es-ES" dirty="0"/>
              <a:t> vocal </a:t>
            </a:r>
            <a:r>
              <a:rPr lang="es-ES" dirty="0" err="1"/>
              <a:t>d'una</a:t>
            </a:r>
            <a:r>
              <a:rPr lang="es-ES" dirty="0"/>
              <a:t> </a:t>
            </a:r>
            <a:r>
              <a:rPr lang="es-ES" dirty="0" err="1"/>
              <a:t>altra</a:t>
            </a:r>
            <a:r>
              <a:rPr lang="es-ES" dirty="0"/>
              <a:t> </a:t>
            </a:r>
            <a:r>
              <a:rPr lang="es-ES" dirty="0" err="1"/>
              <a:t>paraula</a:t>
            </a:r>
            <a:r>
              <a:rPr lang="es-ES" dirty="0"/>
              <a:t> </a:t>
            </a:r>
            <a:r>
              <a:rPr lang="es-ES" dirty="0" err="1"/>
              <a:t>amb</a:t>
            </a:r>
            <a:r>
              <a:rPr lang="es-ES" dirty="0"/>
              <a:t> la </a:t>
            </a:r>
            <a:r>
              <a:rPr lang="es-ES" dirty="0" err="1"/>
              <a:t>qual</a:t>
            </a:r>
            <a:r>
              <a:rPr lang="es-ES" dirty="0"/>
              <a:t> forma </a:t>
            </a:r>
            <a:r>
              <a:rPr lang="es-ES" dirty="0" err="1"/>
              <a:t>diftong</a:t>
            </a:r>
            <a:r>
              <a:rPr lang="es-ES" dirty="0"/>
              <a:t> forma una </a:t>
            </a:r>
            <a:r>
              <a:rPr lang="es-ES" dirty="0" smtClean="0"/>
              <a:t>sinalefa. </a:t>
            </a:r>
            <a:r>
              <a:rPr lang="es-ES" dirty="0" err="1" smtClean="0"/>
              <a:t>Exemples</a:t>
            </a:r>
            <a:r>
              <a:rPr lang="es-ES" dirty="0" smtClean="0"/>
              <a:t>: Va </a:t>
            </a:r>
            <a:r>
              <a:rPr lang="es-ES" dirty="0"/>
              <a:t>portar un </a:t>
            </a:r>
            <a:r>
              <a:rPr lang="es-ES" dirty="0" err="1"/>
              <a:t>llibre</a:t>
            </a:r>
            <a:r>
              <a:rPr lang="es-ES" dirty="0"/>
              <a:t>. </a:t>
            </a:r>
            <a:r>
              <a:rPr lang="es-ES" dirty="0" err="1"/>
              <a:t>Compri</a:t>
            </a:r>
            <a:r>
              <a:rPr lang="es-ES" dirty="0"/>
              <a:t> una casa.  Té </a:t>
            </a:r>
            <a:r>
              <a:rPr lang="es-ES" dirty="0" err="1" smtClean="0"/>
              <a:t>il·lusió</a:t>
            </a:r>
            <a:r>
              <a:rPr lang="es-ES" dirty="0" smtClean="0"/>
              <a:t>.</a:t>
            </a:r>
          </a:p>
          <a:p>
            <a:pPr marL="0" indent="0">
              <a:buNone/>
            </a:pPr>
            <a:endParaRPr lang="es-ES" dirty="0"/>
          </a:p>
          <a:p>
            <a:r>
              <a:rPr lang="es-ES" dirty="0"/>
              <a:t>També formen una sinalefa una "i" o una "u" </a:t>
            </a:r>
            <a:r>
              <a:rPr lang="es-ES" dirty="0" err="1"/>
              <a:t>consonàntiques</a:t>
            </a:r>
            <a:r>
              <a:rPr lang="es-ES" dirty="0"/>
              <a:t> en contacte </a:t>
            </a:r>
            <a:r>
              <a:rPr lang="es-ES" dirty="0" err="1"/>
              <a:t>amb</a:t>
            </a:r>
            <a:r>
              <a:rPr lang="es-ES" dirty="0"/>
              <a:t> una  </a:t>
            </a:r>
            <a:r>
              <a:rPr lang="es-ES" dirty="0" smtClean="0"/>
              <a:t>vocal. </a:t>
            </a:r>
            <a:r>
              <a:rPr lang="es-ES" dirty="0" err="1" smtClean="0"/>
              <a:t>Exemples</a:t>
            </a:r>
            <a:r>
              <a:rPr lang="es-ES" dirty="0" smtClean="0"/>
              <a:t>: Hi </a:t>
            </a:r>
            <a:r>
              <a:rPr lang="es-ES" dirty="0"/>
              <a:t>ha </a:t>
            </a:r>
            <a:r>
              <a:rPr lang="es-ES" dirty="0" err="1"/>
              <a:t>gent</a:t>
            </a:r>
            <a:r>
              <a:rPr lang="es-ES" dirty="0"/>
              <a:t>. </a:t>
            </a:r>
            <a:r>
              <a:rPr lang="es-ES" dirty="0" err="1"/>
              <a:t>Cau</a:t>
            </a:r>
            <a:r>
              <a:rPr lang="es-ES" dirty="0"/>
              <a:t> alguna </a:t>
            </a:r>
            <a:r>
              <a:rPr lang="es-ES" dirty="0" smtClean="0"/>
              <a:t>cosa.</a:t>
            </a:r>
          </a:p>
          <a:p>
            <a:pPr marL="0" indent="0">
              <a:buNone/>
            </a:pPr>
            <a:endParaRPr lang="es-ES" dirty="0"/>
          </a:p>
          <a:p>
            <a:r>
              <a:rPr lang="es-ES" dirty="0" err="1"/>
              <a:t>Quan</a:t>
            </a:r>
            <a:r>
              <a:rPr lang="es-ES" dirty="0"/>
              <a:t> es </a:t>
            </a:r>
            <a:r>
              <a:rPr lang="es-ES" dirty="0" err="1"/>
              <a:t>pot</a:t>
            </a:r>
            <a:r>
              <a:rPr lang="es-ES" dirty="0"/>
              <a:t> donar una </a:t>
            </a:r>
            <a:r>
              <a:rPr lang="es-ES" dirty="0" err="1"/>
              <a:t>elisió</a:t>
            </a:r>
            <a:r>
              <a:rPr lang="es-ES" dirty="0"/>
              <a:t> o una sinalefa, </a:t>
            </a:r>
            <a:r>
              <a:rPr lang="es-ES" dirty="0" err="1"/>
              <a:t>és</a:t>
            </a:r>
            <a:r>
              <a:rPr lang="es-ES" dirty="0"/>
              <a:t> preferible la sinalefa:</a:t>
            </a:r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S" smtClean="0"/>
              <a:t>       Porta </a:t>
            </a:r>
            <a:r>
              <a:rPr lang="es-ES" dirty="0"/>
              <a:t>un </a:t>
            </a:r>
            <a:r>
              <a:rPr lang="es-ES" dirty="0" err="1" smtClean="0"/>
              <a:t>llibre</a:t>
            </a:r>
            <a:r>
              <a:rPr lang="es-ES" dirty="0" smtClean="0"/>
              <a:t>. O </a:t>
            </a:r>
            <a:r>
              <a:rPr lang="es-ES" dirty="0" err="1" smtClean="0"/>
              <a:t>sigui</a:t>
            </a:r>
            <a:r>
              <a:rPr lang="es-ES" dirty="0" smtClean="0"/>
              <a:t>: </a:t>
            </a:r>
            <a:r>
              <a:rPr lang="es-ES" dirty="0" err="1" smtClean="0"/>
              <a:t>millor</a:t>
            </a:r>
            <a:r>
              <a:rPr lang="es-ES" dirty="0" smtClean="0"/>
              <a:t> </a:t>
            </a:r>
            <a:r>
              <a:rPr lang="es-ES" dirty="0" err="1" smtClean="0"/>
              <a:t>dir</a:t>
            </a:r>
            <a:r>
              <a:rPr lang="es-ES" dirty="0" smtClean="0"/>
              <a:t> </a:t>
            </a:r>
            <a:r>
              <a:rPr lang="es-ES" i="1" dirty="0" smtClean="0"/>
              <a:t>“por/</a:t>
            </a:r>
            <a:r>
              <a:rPr lang="es-ES" i="1" dirty="0" err="1" smtClean="0"/>
              <a:t>taun</a:t>
            </a:r>
            <a:r>
              <a:rPr lang="es-ES" i="1" dirty="0" smtClean="0"/>
              <a:t>/</a:t>
            </a:r>
            <a:r>
              <a:rPr lang="es-ES" i="1" dirty="0" err="1" smtClean="0"/>
              <a:t>lli</a:t>
            </a:r>
            <a:r>
              <a:rPr lang="es-ES" i="1" dirty="0" smtClean="0"/>
              <a:t>/</a:t>
            </a:r>
            <a:r>
              <a:rPr lang="es-ES" i="1" dirty="0" err="1" smtClean="0"/>
              <a:t>bre</a:t>
            </a:r>
            <a:r>
              <a:rPr lang="es-ES" i="1" dirty="0" smtClean="0"/>
              <a:t> </a:t>
            </a:r>
            <a:r>
              <a:rPr lang="es-ES" dirty="0" smtClean="0"/>
              <a:t>“que “</a:t>
            </a:r>
            <a:r>
              <a:rPr lang="es-ES" i="1" dirty="0" smtClean="0"/>
              <a:t>por/tun/</a:t>
            </a:r>
            <a:r>
              <a:rPr lang="es-ES" i="1" dirty="0" err="1" smtClean="0"/>
              <a:t>lli</a:t>
            </a:r>
            <a:r>
              <a:rPr lang="es-ES" i="1" dirty="0" smtClean="0"/>
              <a:t>/</a:t>
            </a:r>
            <a:r>
              <a:rPr lang="es-ES" i="1" dirty="0" err="1" smtClean="0"/>
              <a:t>bre</a:t>
            </a:r>
            <a:r>
              <a:rPr lang="es-ES" i="1" dirty="0" smtClean="0"/>
              <a:t>”</a:t>
            </a:r>
            <a:endParaRPr lang="es-ES" i="1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943488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747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2711" t="10178" r="57458" b="38910"/>
          <a:stretch>
            <a:fillRect/>
          </a:stretch>
        </p:blipFill>
        <p:spPr bwMode="auto">
          <a:xfrm>
            <a:off x="611560" y="692696"/>
            <a:ext cx="324036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3647" t="18428" r="18774" b="20267"/>
          <a:stretch>
            <a:fillRect/>
          </a:stretch>
        </p:blipFill>
        <p:spPr bwMode="auto">
          <a:xfrm>
            <a:off x="4172124" y="1052736"/>
            <a:ext cx="4971876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2214" t="29840" r="16778" b="31100"/>
          <a:stretch>
            <a:fillRect/>
          </a:stretch>
        </p:blipFill>
        <p:spPr bwMode="auto">
          <a:xfrm>
            <a:off x="5220072" y="3717032"/>
            <a:ext cx="3024396" cy="2232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 l="13086" t="29840" r="48524" b="50000"/>
          <a:stretch>
            <a:fillRect/>
          </a:stretch>
        </p:blipFill>
        <p:spPr bwMode="auto">
          <a:xfrm>
            <a:off x="539552" y="548680"/>
            <a:ext cx="795688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5039" t="30406" r="49404" b="52547"/>
          <a:stretch>
            <a:fillRect/>
          </a:stretch>
        </p:blipFill>
        <p:spPr bwMode="auto">
          <a:xfrm>
            <a:off x="428152" y="2780928"/>
            <a:ext cx="8715848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2796" t="27679" r="19237" b="19818"/>
          <a:stretch>
            <a:fillRect/>
          </a:stretch>
        </p:blipFill>
        <p:spPr bwMode="auto">
          <a:xfrm>
            <a:off x="6516216" y="476672"/>
            <a:ext cx="216024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2796" t="27679" r="19237" b="19818"/>
          <a:stretch>
            <a:fillRect/>
          </a:stretch>
        </p:blipFill>
        <p:spPr bwMode="auto">
          <a:xfrm>
            <a:off x="755576" y="476672"/>
            <a:ext cx="216024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282154"/>
          </a:xfrm>
        </p:spPr>
        <p:txBody>
          <a:bodyPr>
            <a:noAutofit/>
          </a:bodyPr>
          <a:lstStyle/>
          <a:p>
            <a:r>
              <a:rPr lang="ca-ES" sz="3200" dirty="0" smtClean="0"/>
              <a:t>La repetició voluntària de sons  per produir un efecte determinat rep el nom d’</a:t>
            </a:r>
            <a:r>
              <a:rPr lang="ca-ES" sz="3200" b="1" dirty="0" smtClean="0"/>
              <a:t>al·literació</a:t>
            </a:r>
            <a:r>
              <a:rPr lang="ca-ES" sz="3200" dirty="0" smtClean="0"/>
              <a:t>. </a:t>
            </a:r>
            <a:r>
              <a:rPr lang="ca-ES" sz="1400" dirty="0" smtClean="0"/>
              <a:t/>
            </a:r>
            <a:br>
              <a:rPr lang="ca-ES" sz="1400" dirty="0" smtClean="0"/>
            </a:br>
            <a:r>
              <a:rPr lang="ca-ES" sz="1400" dirty="0" smtClean="0"/>
              <a:t/>
            </a:r>
            <a:br>
              <a:rPr lang="ca-ES" sz="1400" dirty="0" smtClean="0"/>
            </a:br>
            <a:r>
              <a:rPr lang="ca-ES" sz="1800" dirty="0" smtClean="0"/>
              <a:t>En el següent poema, la repetició de sons evoca el soroll dels esclops repicant a terra.</a:t>
            </a:r>
            <a:r>
              <a:rPr lang="ca-ES" sz="3200" dirty="0" smtClean="0"/>
              <a:t/>
            </a:r>
            <a:br>
              <a:rPr lang="ca-ES" sz="3200" dirty="0" smtClean="0"/>
            </a:br>
            <a:r>
              <a:rPr lang="es-ES" sz="3200" dirty="0" smtClean="0"/>
              <a:t/>
            </a:r>
            <a:br>
              <a:rPr lang="es-ES" sz="3200" dirty="0" smtClean="0"/>
            </a:br>
            <a:endParaRPr lang="es-ES" sz="3200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 numCol="2">
            <a:normAutofit fontScale="92500" lnSpcReduction="20000"/>
          </a:bodyPr>
          <a:lstStyle/>
          <a:p>
            <a:pPr>
              <a:buNone/>
            </a:pPr>
            <a:endParaRPr lang="ca-ES" b="1" dirty="0" smtClean="0"/>
          </a:p>
          <a:p>
            <a:pPr>
              <a:buNone/>
            </a:pPr>
            <a:r>
              <a:rPr lang="ca-ES" b="1" dirty="0" smtClean="0"/>
              <a:t>Cançó d’esclops</a:t>
            </a:r>
            <a:endParaRPr lang="es-ES" dirty="0" smtClean="0"/>
          </a:p>
          <a:p>
            <a:endParaRPr lang="es-ES" dirty="0" smtClean="0"/>
          </a:p>
          <a:p>
            <a:pPr>
              <a:buNone/>
            </a:pPr>
            <a:r>
              <a:rPr lang="ca-ES" sz="2800" dirty="0" smtClean="0"/>
              <a:t>Els es</a:t>
            </a:r>
            <a:r>
              <a:rPr lang="ca-ES" sz="2800" b="1" i="1" dirty="0" smtClean="0"/>
              <a:t>c</a:t>
            </a:r>
            <a:r>
              <a:rPr lang="ca-ES" sz="2800" dirty="0" smtClean="0"/>
              <a:t>lo</a:t>
            </a:r>
            <a:r>
              <a:rPr lang="ca-ES" sz="2800" b="1" i="1" dirty="0" smtClean="0"/>
              <a:t>p</a:t>
            </a:r>
            <a:r>
              <a:rPr lang="ca-ES" sz="2800" dirty="0" smtClean="0"/>
              <a:t>s </a:t>
            </a:r>
            <a:r>
              <a:rPr lang="ca-ES" sz="2800" b="1" i="1" dirty="0" smtClean="0"/>
              <a:t>d</a:t>
            </a:r>
            <a:r>
              <a:rPr lang="ca-ES" sz="2800" dirty="0" smtClean="0"/>
              <a:t>e la </a:t>
            </a:r>
            <a:r>
              <a:rPr lang="ca-ES" sz="2800" b="1" i="1" dirty="0" smtClean="0"/>
              <a:t>D</a:t>
            </a:r>
            <a:r>
              <a:rPr lang="ca-ES" sz="2800" dirty="0" smtClean="0"/>
              <a:t>olors</a:t>
            </a:r>
            <a:endParaRPr lang="es-ES" sz="2800" dirty="0" smtClean="0"/>
          </a:p>
          <a:p>
            <a:pPr>
              <a:buNone/>
            </a:pPr>
            <a:r>
              <a:rPr lang="ca-ES" sz="2800" dirty="0" smtClean="0"/>
              <a:t>ja </a:t>
            </a:r>
            <a:r>
              <a:rPr lang="ca-ES" sz="2800" b="1" i="1" dirty="0" smtClean="0"/>
              <a:t>g</a:t>
            </a:r>
            <a:r>
              <a:rPr lang="ca-ES" sz="2800" dirty="0" smtClean="0"/>
              <a:t>alo</a:t>
            </a:r>
            <a:r>
              <a:rPr lang="ca-ES" sz="2800" b="1" i="1" dirty="0" smtClean="0"/>
              <a:t>p</a:t>
            </a:r>
            <a:r>
              <a:rPr lang="ca-ES" sz="2800" dirty="0" smtClean="0"/>
              <a:t>en </a:t>
            </a:r>
            <a:r>
              <a:rPr lang="ca-ES" sz="2800" b="1" i="1" dirty="0" smtClean="0"/>
              <a:t>p</a:t>
            </a:r>
            <a:r>
              <a:rPr lang="ca-ES" sz="2800" dirty="0" smtClean="0"/>
              <a:t>er la </a:t>
            </a:r>
            <a:r>
              <a:rPr lang="ca-ES" sz="2800" b="1" i="1" dirty="0" smtClean="0"/>
              <a:t>P</a:t>
            </a:r>
            <a:r>
              <a:rPr lang="ca-ES" sz="2800" dirty="0" smtClean="0"/>
              <a:t>lana</a:t>
            </a:r>
            <a:endParaRPr lang="es-ES" sz="2800" dirty="0" smtClean="0"/>
          </a:p>
          <a:p>
            <a:pPr>
              <a:buNone/>
            </a:pPr>
            <a:r>
              <a:rPr lang="ca-ES" sz="2800" b="1" i="1" dirty="0" smtClean="0"/>
              <a:t>d</a:t>
            </a:r>
            <a:r>
              <a:rPr lang="ca-ES" sz="2800" dirty="0" smtClean="0"/>
              <a:t>es </a:t>
            </a:r>
            <a:r>
              <a:rPr lang="ca-ES" sz="2800" b="1" i="1" dirty="0" err="1" smtClean="0"/>
              <a:t>d</a:t>
            </a:r>
            <a:r>
              <a:rPr lang="ca-ES" sz="2800" dirty="0" err="1" smtClean="0"/>
              <a:t>’Orís</a:t>
            </a:r>
            <a:r>
              <a:rPr lang="ca-ES" sz="2800" dirty="0" smtClean="0"/>
              <a:t> fins </a:t>
            </a:r>
            <a:r>
              <a:rPr lang="ca-ES" sz="2800" dirty="0" err="1" smtClean="0"/>
              <a:t>aCen</a:t>
            </a:r>
            <a:r>
              <a:rPr lang="ca-ES" sz="2800" b="1" i="1" dirty="0" err="1" smtClean="0"/>
              <a:t>t</a:t>
            </a:r>
            <a:r>
              <a:rPr lang="ca-ES" sz="2800" dirty="0" err="1" smtClean="0"/>
              <a:t>elles</a:t>
            </a:r>
            <a:r>
              <a:rPr lang="ca-ES" sz="2800" dirty="0" smtClean="0"/>
              <a:t>,</a:t>
            </a:r>
            <a:endParaRPr lang="es-ES" sz="2800" dirty="0" smtClean="0"/>
          </a:p>
          <a:p>
            <a:pPr>
              <a:buNone/>
            </a:pPr>
            <a:r>
              <a:rPr lang="ca-ES" sz="2800" dirty="0" smtClean="0"/>
              <a:t>am</a:t>
            </a:r>
            <a:r>
              <a:rPr lang="ca-ES" sz="2800" b="1" i="1" dirty="0" smtClean="0"/>
              <a:t>b</a:t>
            </a:r>
            <a:r>
              <a:rPr lang="ca-ES" sz="2800" dirty="0" smtClean="0"/>
              <a:t> el </a:t>
            </a:r>
            <a:r>
              <a:rPr lang="ca-ES" sz="2800" b="1" i="1" dirty="0" err="1" smtClean="0"/>
              <a:t>t</a:t>
            </a:r>
            <a:r>
              <a:rPr lang="ca-ES" sz="2800" dirty="0" err="1" smtClean="0"/>
              <a:t>ri</a:t>
            </a:r>
            <a:r>
              <a:rPr lang="ca-ES" sz="2800" b="1" i="1" dirty="0" err="1" smtClean="0"/>
              <a:t>p</a:t>
            </a:r>
            <a:r>
              <a:rPr lang="ca-ES" sz="2800" dirty="0" err="1" smtClean="0"/>
              <a:t>i-</a:t>
            </a:r>
            <a:r>
              <a:rPr lang="ca-ES" sz="2800" b="1" i="1" dirty="0" err="1" smtClean="0"/>
              <a:t>t</a:t>
            </a:r>
            <a:r>
              <a:rPr lang="ca-ES" sz="2800" dirty="0" err="1" smtClean="0"/>
              <a:t>ri</a:t>
            </a:r>
            <a:r>
              <a:rPr lang="ca-ES" sz="2800" b="1" i="1" dirty="0" err="1" smtClean="0"/>
              <a:t>p</a:t>
            </a:r>
            <a:r>
              <a:rPr lang="ca-ES" sz="2800" dirty="0" err="1" smtClean="0"/>
              <a:t>i-</a:t>
            </a:r>
            <a:r>
              <a:rPr lang="ca-ES" sz="2800" b="1" i="1" dirty="0" err="1" smtClean="0"/>
              <a:t>t</a:t>
            </a:r>
            <a:r>
              <a:rPr lang="ca-ES" sz="2800" dirty="0" err="1" smtClean="0"/>
              <a:t>ra</a:t>
            </a:r>
            <a:r>
              <a:rPr lang="ca-ES" sz="2800" b="1" i="1" dirty="0" err="1" smtClean="0"/>
              <a:t>p</a:t>
            </a:r>
            <a:r>
              <a:rPr lang="ca-ES" sz="2800" dirty="0" smtClean="0"/>
              <a:t>.</a:t>
            </a:r>
            <a:endParaRPr lang="es-ES" sz="2800" dirty="0" smtClean="0"/>
          </a:p>
          <a:p>
            <a:pPr>
              <a:buNone/>
            </a:pPr>
            <a:r>
              <a:rPr lang="ca-ES" sz="2800" dirty="0" smtClean="0"/>
              <a:t> </a:t>
            </a:r>
          </a:p>
          <a:p>
            <a:pPr>
              <a:buNone/>
            </a:pPr>
            <a:endParaRPr lang="ca-ES" sz="2800" dirty="0" smtClean="0"/>
          </a:p>
          <a:p>
            <a:pPr>
              <a:buNone/>
            </a:pPr>
            <a:endParaRPr lang="ca-ES" sz="2800" dirty="0" smtClean="0"/>
          </a:p>
          <a:p>
            <a:pPr>
              <a:buNone/>
            </a:pPr>
            <a:endParaRPr lang="es-ES" sz="2800" dirty="0" smtClean="0"/>
          </a:p>
          <a:p>
            <a:pPr>
              <a:buNone/>
            </a:pPr>
            <a:endParaRPr lang="ca-ES" sz="2800" b="1" i="1" dirty="0" smtClean="0"/>
          </a:p>
          <a:p>
            <a:pPr>
              <a:buNone/>
            </a:pPr>
            <a:r>
              <a:rPr lang="ca-ES" sz="2800" b="1" i="1" dirty="0" smtClean="0"/>
              <a:t>D</a:t>
            </a:r>
            <a:r>
              <a:rPr lang="ca-ES" sz="2800" dirty="0" smtClean="0"/>
              <a:t>e ma</a:t>
            </a:r>
            <a:r>
              <a:rPr lang="ca-ES" sz="2800" b="1" i="1" dirty="0" smtClean="0"/>
              <a:t>t</a:t>
            </a:r>
            <a:r>
              <a:rPr lang="ca-ES" sz="2800" dirty="0" smtClean="0"/>
              <a:t>í </a:t>
            </a:r>
            <a:r>
              <a:rPr lang="ca-ES" sz="2800" b="1" i="1" dirty="0" smtClean="0"/>
              <a:t>d</a:t>
            </a:r>
            <a:r>
              <a:rPr lang="ca-ES" sz="2800" dirty="0" smtClean="0"/>
              <a:t>e ma</a:t>
            </a:r>
            <a:r>
              <a:rPr lang="ca-ES" sz="2800" b="1" i="1" dirty="0" smtClean="0"/>
              <a:t>t</a:t>
            </a:r>
            <a:r>
              <a:rPr lang="ca-ES" sz="2800" dirty="0" smtClean="0"/>
              <a:t>ine</a:t>
            </a:r>
            <a:r>
              <a:rPr lang="ca-ES" sz="2800" b="1" i="1" dirty="0" smtClean="0"/>
              <a:t>t</a:t>
            </a:r>
            <a:r>
              <a:rPr lang="ca-ES" sz="2800" dirty="0" smtClean="0"/>
              <a:t> </a:t>
            </a:r>
            <a:endParaRPr lang="es-ES" sz="2800" dirty="0" smtClean="0"/>
          </a:p>
          <a:p>
            <a:pPr>
              <a:buNone/>
            </a:pPr>
            <a:r>
              <a:rPr lang="ca-ES" sz="2800" dirty="0" smtClean="0"/>
              <a:t>ja </a:t>
            </a:r>
            <a:r>
              <a:rPr lang="ca-ES" sz="2800" b="1" i="1" dirty="0" smtClean="0"/>
              <a:t>t</a:t>
            </a:r>
            <a:r>
              <a:rPr lang="ca-ES" sz="2800" dirty="0" smtClean="0"/>
              <a:t>ravessen la </a:t>
            </a:r>
            <a:r>
              <a:rPr lang="ca-ES" sz="2800" b="1" i="1" dirty="0" smtClean="0"/>
              <a:t>c</a:t>
            </a:r>
            <a:r>
              <a:rPr lang="ca-ES" sz="2800" dirty="0" smtClean="0"/>
              <a:t>on</a:t>
            </a:r>
            <a:r>
              <a:rPr lang="ca-ES" sz="2800" b="1" i="1" dirty="0" smtClean="0"/>
              <a:t>t</a:t>
            </a:r>
            <a:r>
              <a:rPr lang="ca-ES" sz="2800" dirty="0" smtClean="0"/>
              <a:t>ra</a:t>
            </a:r>
            <a:r>
              <a:rPr lang="ca-ES" sz="2800" b="1" i="1" dirty="0" smtClean="0"/>
              <a:t>d</a:t>
            </a:r>
            <a:r>
              <a:rPr lang="ca-ES" sz="2800" dirty="0" smtClean="0"/>
              <a:t>a </a:t>
            </a:r>
            <a:endParaRPr lang="es-ES" sz="2800" dirty="0" smtClean="0"/>
          </a:p>
          <a:p>
            <a:pPr>
              <a:buNone/>
            </a:pPr>
            <a:r>
              <a:rPr lang="ca-ES" sz="2800" b="1" i="1" dirty="0" smtClean="0"/>
              <a:t>d</a:t>
            </a:r>
            <a:r>
              <a:rPr lang="ca-ES" sz="2800" dirty="0" smtClean="0"/>
              <a:t>es</a:t>
            </a:r>
            <a:r>
              <a:rPr lang="ca-ES" sz="2800" b="1" i="1" dirty="0" smtClean="0"/>
              <a:t>p</a:t>
            </a:r>
            <a:r>
              <a:rPr lang="ca-ES" sz="2800" dirty="0" smtClean="0"/>
              <a:t>er</a:t>
            </a:r>
            <a:r>
              <a:rPr lang="ca-ES" sz="2800" b="1" i="1" dirty="0" smtClean="0"/>
              <a:t>t</a:t>
            </a:r>
            <a:r>
              <a:rPr lang="ca-ES" sz="2800" dirty="0" smtClean="0"/>
              <a:t>an</a:t>
            </a:r>
            <a:r>
              <a:rPr lang="ca-ES" sz="2800" b="1" i="1" dirty="0" smtClean="0"/>
              <a:t>t</a:t>
            </a:r>
            <a:r>
              <a:rPr lang="ca-ES" sz="2800" dirty="0" smtClean="0"/>
              <a:t> la gent </a:t>
            </a:r>
            <a:r>
              <a:rPr lang="ca-ES" sz="2800" b="1" i="1" dirty="0" smtClean="0"/>
              <a:t>d</a:t>
            </a:r>
            <a:r>
              <a:rPr lang="ca-ES" sz="2800" dirty="0" smtClean="0"/>
              <a:t>els 				masos </a:t>
            </a:r>
            <a:endParaRPr lang="es-ES" sz="2800" dirty="0" smtClean="0"/>
          </a:p>
          <a:p>
            <a:pPr>
              <a:buNone/>
            </a:pPr>
            <a:r>
              <a:rPr lang="ca-ES" sz="2800" dirty="0" smtClean="0"/>
              <a:t>am</a:t>
            </a:r>
            <a:r>
              <a:rPr lang="ca-ES" sz="2800" b="1" i="1" dirty="0" smtClean="0"/>
              <a:t>b</a:t>
            </a:r>
            <a:r>
              <a:rPr lang="ca-ES" sz="2800" dirty="0" smtClean="0"/>
              <a:t> el </a:t>
            </a:r>
            <a:r>
              <a:rPr lang="ca-ES" sz="2800" b="1" i="1" dirty="0" err="1" smtClean="0"/>
              <a:t>t</a:t>
            </a:r>
            <a:r>
              <a:rPr lang="ca-ES" sz="2800" dirty="0" err="1" smtClean="0"/>
              <a:t>ri</a:t>
            </a:r>
            <a:r>
              <a:rPr lang="ca-ES" sz="2800" b="1" i="1" dirty="0" err="1" smtClean="0"/>
              <a:t>p</a:t>
            </a:r>
            <a:r>
              <a:rPr lang="ca-ES" sz="2800" dirty="0" err="1" smtClean="0"/>
              <a:t>i-</a:t>
            </a:r>
            <a:r>
              <a:rPr lang="ca-ES" sz="2800" b="1" i="1" dirty="0" err="1" smtClean="0"/>
              <a:t>t</a:t>
            </a:r>
            <a:r>
              <a:rPr lang="ca-ES" sz="2800" dirty="0" err="1" smtClean="0"/>
              <a:t>ri</a:t>
            </a:r>
            <a:r>
              <a:rPr lang="ca-ES" sz="2800" b="1" i="1" dirty="0" err="1" smtClean="0"/>
              <a:t>p</a:t>
            </a:r>
            <a:r>
              <a:rPr lang="ca-ES" sz="2800" dirty="0" err="1" smtClean="0"/>
              <a:t>i-</a:t>
            </a:r>
            <a:r>
              <a:rPr lang="ca-ES" sz="2800" b="1" i="1" dirty="0" err="1" smtClean="0"/>
              <a:t>t</a:t>
            </a:r>
            <a:r>
              <a:rPr lang="ca-ES" sz="2800" dirty="0" err="1" smtClean="0"/>
              <a:t>ra</a:t>
            </a:r>
            <a:r>
              <a:rPr lang="ca-ES" sz="2800" b="1" i="1" dirty="0" err="1" smtClean="0"/>
              <a:t>p</a:t>
            </a:r>
            <a:r>
              <a:rPr lang="ca-ES" sz="2800" dirty="0" smtClean="0"/>
              <a:t>.</a:t>
            </a:r>
            <a:endParaRPr lang="es-ES" sz="2800" dirty="0" smtClean="0"/>
          </a:p>
          <a:p>
            <a:pPr>
              <a:buNone/>
            </a:pPr>
            <a:r>
              <a:rPr lang="ca-ES" dirty="0" smtClean="0"/>
              <a:t> </a:t>
            </a:r>
            <a:endParaRPr lang="es-ES" dirty="0" smtClean="0"/>
          </a:p>
          <a:p>
            <a:pPr>
              <a:buNone/>
            </a:pPr>
            <a:r>
              <a:rPr lang="ca-ES" dirty="0" smtClean="0"/>
              <a:t>		MIQUEL DESCLOT</a:t>
            </a:r>
            <a:endParaRPr lang="es-ES" dirty="0" smtClean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Autofit/>
          </a:bodyPr>
          <a:lstStyle/>
          <a:p>
            <a:pPr algn="just"/>
            <a:r>
              <a:rPr lang="ca-ES" sz="3600" dirty="0" smtClean="0"/>
              <a:t>Si la repetició no és d’un so, sinó del mot que encapçala una sèrie de versos i que provoca un paral·lelisme a les frases, rep el nom d’</a:t>
            </a:r>
            <a:r>
              <a:rPr lang="ca-ES" sz="3600" b="1" dirty="0" smtClean="0"/>
              <a:t>anàfora</a:t>
            </a:r>
            <a:endParaRPr lang="es-ES" sz="3600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2987824" y="2420888"/>
            <a:ext cx="5698976" cy="3705275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ca-ES" b="1" dirty="0" smtClean="0"/>
              <a:t>	El blanc</a:t>
            </a:r>
            <a:endParaRPr lang="es-ES" dirty="0" smtClean="0"/>
          </a:p>
          <a:p>
            <a:pPr>
              <a:buNone/>
            </a:pPr>
            <a:r>
              <a:rPr lang="ca-ES" dirty="0" smtClean="0"/>
              <a:t>El blanc és la neu</a:t>
            </a:r>
            <a:endParaRPr lang="es-ES" dirty="0" smtClean="0"/>
          </a:p>
          <a:p>
            <a:pPr>
              <a:buNone/>
            </a:pPr>
            <a:r>
              <a:rPr lang="ca-ES" dirty="0" smtClean="0"/>
              <a:t>el blanc és la llum</a:t>
            </a:r>
            <a:endParaRPr lang="es-ES" dirty="0" smtClean="0"/>
          </a:p>
          <a:p>
            <a:pPr>
              <a:buNone/>
            </a:pPr>
            <a:r>
              <a:rPr lang="ca-ES" dirty="0" smtClean="0"/>
              <a:t>el blanc és l’aire</a:t>
            </a:r>
            <a:endParaRPr lang="es-ES" dirty="0" smtClean="0"/>
          </a:p>
          <a:p>
            <a:pPr>
              <a:buNone/>
            </a:pPr>
            <a:r>
              <a:rPr lang="ca-ES" dirty="0" smtClean="0"/>
              <a:t>el blanc és resplendor</a:t>
            </a:r>
            <a:endParaRPr lang="es-ES" dirty="0" smtClean="0"/>
          </a:p>
          <a:p>
            <a:pPr>
              <a:buNone/>
            </a:pPr>
            <a:r>
              <a:rPr lang="ca-ES" dirty="0" smtClean="0"/>
              <a:t>el blanc és unitat</a:t>
            </a:r>
            <a:endParaRPr lang="es-ES" dirty="0" smtClean="0"/>
          </a:p>
          <a:p>
            <a:pPr>
              <a:buNone/>
            </a:pPr>
            <a:r>
              <a:rPr lang="ca-ES" dirty="0" smtClean="0"/>
              <a:t>el blanc és absolut</a:t>
            </a:r>
            <a:endParaRPr lang="es-ES" dirty="0" smtClean="0"/>
          </a:p>
          <a:p>
            <a:pPr>
              <a:buNone/>
            </a:pPr>
            <a:r>
              <a:rPr lang="ca-ES" dirty="0" smtClean="0"/>
              <a:t> </a:t>
            </a:r>
            <a:endParaRPr lang="es-ES" dirty="0" smtClean="0"/>
          </a:p>
          <a:p>
            <a:pPr>
              <a:buNone/>
            </a:pPr>
            <a:r>
              <a:rPr lang="ca-ES" sz="1800" dirty="0" smtClean="0"/>
              <a:t>		A. RÀFOLS CASAMADA</a:t>
            </a:r>
            <a:endParaRPr lang="es-ES" sz="1800" dirty="0" smtClean="0"/>
          </a:p>
          <a:p>
            <a:endParaRPr lang="es-ES" dirty="0"/>
          </a:p>
        </p:txBody>
      </p:sp>
      <p:pic>
        <p:nvPicPr>
          <p:cNvPr id="12289" name="Picture 1" descr="C:\Users\argo\Pictures\nuvol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4581128"/>
            <a:ext cx="2466975" cy="1847850"/>
          </a:xfrm>
          <a:prstGeom prst="rect">
            <a:avLst/>
          </a:prstGeom>
          <a:noFill/>
        </p:spPr>
      </p:pic>
      <p:pic>
        <p:nvPicPr>
          <p:cNvPr id="12290" name="Picture 2" descr="C:\Users\argo\Pictures\espelma.jpg"/>
          <p:cNvPicPr>
            <a:picLocks noChangeAspect="1" noChangeArrowheads="1"/>
          </p:cNvPicPr>
          <p:nvPr/>
        </p:nvPicPr>
        <p:blipFill>
          <a:blip r:embed="rId3" cstate="print"/>
          <a:srcRect l="27169" r="26097"/>
          <a:stretch>
            <a:fillRect/>
          </a:stretch>
        </p:blipFill>
        <p:spPr bwMode="auto">
          <a:xfrm>
            <a:off x="683568" y="4653136"/>
            <a:ext cx="1224136" cy="1743075"/>
          </a:xfrm>
          <a:prstGeom prst="rect">
            <a:avLst/>
          </a:prstGeom>
          <a:noFill/>
        </p:spPr>
      </p:pic>
      <p:pic>
        <p:nvPicPr>
          <p:cNvPr id="12291" name="Picture 3" descr="C:\Users\argo\Pictures\llum.jpg"/>
          <p:cNvPicPr>
            <a:picLocks noChangeAspect="1" noChangeArrowheads="1"/>
          </p:cNvPicPr>
          <p:nvPr/>
        </p:nvPicPr>
        <p:blipFill>
          <a:blip r:embed="rId4" cstate="print"/>
          <a:srcRect r="35660"/>
          <a:stretch>
            <a:fillRect/>
          </a:stretch>
        </p:blipFill>
        <p:spPr bwMode="auto">
          <a:xfrm>
            <a:off x="6444208" y="2276872"/>
            <a:ext cx="1728192" cy="1695450"/>
          </a:xfrm>
          <a:prstGeom prst="rect">
            <a:avLst/>
          </a:prstGeom>
          <a:noFill/>
        </p:spPr>
      </p:pic>
      <p:pic>
        <p:nvPicPr>
          <p:cNvPr id="12292" name="Picture 4" descr="C:\Users\argo\Pictures\neu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2564904"/>
            <a:ext cx="2466975" cy="184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7584" y="476672"/>
            <a:ext cx="734481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2800" dirty="0" smtClean="0"/>
              <a:t>Fes un poema  amb el tema que et donin on hi hagi una </a:t>
            </a:r>
            <a:r>
              <a:rPr lang="ca-ES" sz="2800" b="1" dirty="0" smtClean="0"/>
              <a:t>enumeració</a:t>
            </a:r>
            <a:r>
              <a:rPr lang="ca-ES" sz="2800" dirty="0" smtClean="0"/>
              <a:t> d'objectes, de fets, de qualitats. </a:t>
            </a:r>
          </a:p>
          <a:p>
            <a:r>
              <a:rPr lang="ca-ES" sz="2800" dirty="0" smtClean="0"/>
              <a:t> 		La mosca</a:t>
            </a:r>
          </a:p>
          <a:p>
            <a:r>
              <a:rPr lang="ca-ES" sz="2800" dirty="0" smtClean="0"/>
              <a:t>Pertot arreu, </a:t>
            </a:r>
          </a:p>
          <a:p>
            <a:r>
              <a:rPr lang="ca-ES" sz="2800" dirty="0" smtClean="0"/>
              <a:t>a les parets,  </a:t>
            </a:r>
          </a:p>
          <a:p>
            <a:r>
              <a:rPr lang="ca-ES" sz="2800" dirty="0" smtClean="0"/>
              <a:t>a les fustes,  </a:t>
            </a:r>
          </a:p>
          <a:p>
            <a:r>
              <a:rPr lang="ca-ES" sz="2800" dirty="0" smtClean="0"/>
              <a:t>els mobles,  </a:t>
            </a:r>
          </a:p>
          <a:p>
            <a:r>
              <a:rPr lang="ca-ES" sz="2800" dirty="0" smtClean="0"/>
              <a:t>les portes,  </a:t>
            </a:r>
          </a:p>
          <a:p>
            <a:r>
              <a:rPr lang="ca-ES" sz="2800" dirty="0" smtClean="0"/>
              <a:t>el sostre, </a:t>
            </a:r>
          </a:p>
          <a:p>
            <a:r>
              <a:rPr lang="ca-ES" sz="2800" dirty="0" smtClean="0"/>
              <a:t>la mosca,  </a:t>
            </a:r>
          </a:p>
          <a:p>
            <a:r>
              <a:rPr lang="ca-ES" sz="2800" dirty="0" smtClean="0"/>
              <a:t>la mosca intolerable</a:t>
            </a:r>
          </a:p>
          <a:p>
            <a:endParaRPr lang="ca-ES" sz="2800" dirty="0" smtClean="0"/>
          </a:p>
          <a:p>
            <a:r>
              <a:rPr lang="ca-ES" sz="2800" dirty="0" smtClean="0"/>
              <a:t>	JOAN BROSSA</a:t>
            </a:r>
          </a:p>
          <a:p>
            <a:endParaRPr lang="es-ES" sz="2800" dirty="0" smtClean="0"/>
          </a:p>
        </p:txBody>
      </p:sp>
      <p:pic>
        <p:nvPicPr>
          <p:cNvPr id="10241" name="Picture 1" descr="C:\Users\argo\Pictures\mosques.jpg"/>
          <p:cNvPicPr>
            <a:picLocks noChangeAspect="1" noChangeArrowheads="1"/>
          </p:cNvPicPr>
          <p:nvPr/>
        </p:nvPicPr>
        <p:blipFill>
          <a:blip r:embed="rId2" cstate="print"/>
          <a:srcRect t="46312"/>
          <a:stretch>
            <a:fillRect/>
          </a:stretch>
        </p:blipFill>
        <p:spPr bwMode="auto">
          <a:xfrm rot="1003490">
            <a:off x="3419872" y="4221088"/>
            <a:ext cx="2343150" cy="1048320"/>
          </a:xfrm>
          <a:prstGeom prst="rect">
            <a:avLst/>
          </a:prstGeom>
          <a:noFill/>
        </p:spPr>
      </p:pic>
      <p:pic>
        <p:nvPicPr>
          <p:cNvPr id="10242" name="Picture 2" descr="C:\Users\argo\Pictures\mosques.jpg"/>
          <p:cNvPicPr>
            <a:picLocks noChangeAspect="1" noChangeArrowheads="1"/>
          </p:cNvPicPr>
          <p:nvPr/>
        </p:nvPicPr>
        <p:blipFill>
          <a:blip r:embed="rId2" cstate="print"/>
          <a:srcRect b="48371"/>
          <a:stretch>
            <a:fillRect/>
          </a:stretch>
        </p:blipFill>
        <p:spPr bwMode="auto">
          <a:xfrm rot="1885879">
            <a:off x="5436096" y="2348880"/>
            <a:ext cx="2343150" cy="1008112"/>
          </a:xfrm>
          <a:prstGeom prst="rect">
            <a:avLst/>
          </a:prstGeom>
          <a:noFill/>
        </p:spPr>
      </p:pic>
      <p:pic>
        <p:nvPicPr>
          <p:cNvPr id="10243" name="Picture 3" descr="C:\Users\argo\Pictures\mosques.jpg"/>
          <p:cNvPicPr>
            <a:picLocks noChangeAspect="1" noChangeArrowheads="1"/>
          </p:cNvPicPr>
          <p:nvPr/>
        </p:nvPicPr>
        <p:blipFill>
          <a:blip r:embed="rId2" cstate="print"/>
          <a:srcRect r="53073" b="53688"/>
          <a:stretch>
            <a:fillRect/>
          </a:stretch>
        </p:blipFill>
        <p:spPr bwMode="auto">
          <a:xfrm>
            <a:off x="3419872" y="2420888"/>
            <a:ext cx="1099567" cy="904305"/>
          </a:xfrm>
          <a:prstGeom prst="rect">
            <a:avLst/>
          </a:prstGeom>
          <a:noFill/>
        </p:spPr>
      </p:pic>
      <p:pic>
        <p:nvPicPr>
          <p:cNvPr id="6" name="Picture 3" descr="C:\Users\argo\Pictures\mosques.jpg"/>
          <p:cNvPicPr>
            <a:picLocks noChangeAspect="1" noChangeArrowheads="1"/>
          </p:cNvPicPr>
          <p:nvPr/>
        </p:nvPicPr>
        <p:blipFill>
          <a:blip r:embed="rId2" cstate="print"/>
          <a:srcRect r="53073" b="53688"/>
          <a:stretch>
            <a:fillRect/>
          </a:stretch>
        </p:blipFill>
        <p:spPr bwMode="auto">
          <a:xfrm rot="19495538">
            <a:off x="5292080" y="3573016"/>
            <a:ext cx="1099567" cy="904305"/>
          </a:xfrm>
          <a:prstGeom prst="rect">
            <a:avLst/>
          </a:prstGeom>
          <a:noFill/>
        </p:spPr>
      </p:pic>
      <p:pic>
        <p:nvPicPr>
          <p:cNvPr id="7" name="Picture 3" descr="C:\Users\argo\Pictures\mosques.jpg"/>
          <p:cNvPicPr>
            <a:picLocks noChangeAspect="1" noChangeArrowheads="1"/>
          </p:cNvPicPr>
          <p:nvPr/>
        </p:nvPicPr>
        <p:blipFill>
          <a:blip r:embed="rId2" cstate="print"/>
          <a:srcRect r="53073" b="53688"/>
          <a:stretch>
            <a:fillRect/>
          </a:stretch>
        </p:blipFill>
        <p:spPr bwMode="auto">
          <a:xfrm rot="9311916">
            <a:off x="7380312" y="5301208"/>
            <a:ext cx="1099567" cy="904305"/>
          </a:xfrm>
          <a:prstGeom prst="rect">
            <a:avLst/>
          </a:prstGeom>
          <a:noFill/>
        </p:spPr>
      </p:pic>
      <p:pic>
        <p:nvPicPr>
          <p:cNvPr id="8" name="Picture 3" descr="C:\Users\argo\Pictures\mosques.jpg"/>
          <p:cNvPicPr>
            <a:picLocks noChangeAspect="1" noChangeArrowheads="1"/>
          </p:cNvPicPr>
          <p:nvPr/>
        </p:nvPicPr>
        <p:blipFill>
          <a:blip r:embed="rId2" cstate="print"/>
          <a:srcRect r="53073" b="53688"/>
          <a:stretch>
            <a:fillRect/>
          </a:stretch>
        </p:blipFill>
        <p:spPr bwMode="auto">
          <a:xfrm rot="2430772">
            <a:off x="6660232" y="1484784"/>
            <a:ext cx="1099567" cy="904305"/>
          </a:xfrm>
          <a:prstGeom prst="rect">
            <a:avLst/>
          </a:prstGeom>
          <a:noFill/>
        </p:spPr>
      </p:pic>
      <p:pic>
        <p:nvPicPr>
          <p:cNvPr id="9" name="Picture 2" descr="C:\Users\argo\Pictures\mosques.jpg"/>
          <p:cNvPicPr>
            <a:picLocks noChangeAspect="1" noChangeArrowheads="1"/>
          </p:cNvPicPr>
          <p:nvPr/>
        </p:nvPicPr>
        <p:blipFill>
          <a:blip r:embed="rId2" cstate="print"/>
          <a:srcRect b="48371"/>
          <a:stretch>
            <a:fillRect/>
          </a:stretch>
        </p:blipFill>
        <p:spPr bwMode="auto">
          <a:xfrm rot="11240586">
            <a:off x="4626815" y="5704282"/>
            <a:ext cx="2343150" cy="1008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o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ENUMERACIÓ AMB GRADACIÓ</a:t>
            </a:r>
            <a:endParaRPr lang="es-ES" dirty="0"/>
          </a:p>
        </p:txBody>
      </p:sp>
      <p:sp>
        <p:nvSpPr>
          <p:cNvPr id="4" name="Contenidor de contingut 3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89654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ca-ES" dirty="0" smtClean="0"/>
              <a:t>	</a:t>
            </a:r>
            <a:r>
              <a:rPr lang="ca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Sóc a </a:t>
            </a:r>
            <a:r>
              <a:rPr lang="ca-ES" u="heavy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0000"/>
                  </a:solidFill>
                </a:uFill>
              </a:rPr>
              <a:t>casa meva</a:t>
            </a:r>
            <a:r>
              <a:rPr lang="ca-ES" dirty="0" smtClean="0"/>
              <a:t/>
            </a:r>
            <a:br>
              <a:rPr lang="ca-ES" dirty="0" smtClean="0"/>
            </a:br>
            <a:r>
              <a:rPr lang="ca-ES" u="heavy" dirty="0" smtClean="0">
                <a:uFill>
                  <a:solidFill>
                    <a:srgbClr val="FF0000"/>
                  </a:solidFill>
                </a:uFill>
              </a:rPr>
              <a:t>La casa </a:t>
            </a:r>
            <a:r>
              <a:rPr lang="ca-ES" dirty="0" smtClean="0"/>
              <a:t>és </a:t>
            </a:r>
            <a:r>
              <a:rPr lang="ca-ES" u="heavy" dirty="0" smtClean="0">
                <a:uFill>
                  <a:solidFill>
                    <a:srgbClr val="00B050"/>
                  </a:solidFill>
                </a:uFill>
              </a:rPr>
              <a:t>al carrer de Balmes</a:t>
            </a:r>
            <a:r>
              <a:rPr lang="ca-ES" dirty="0" smtClean="0"/>
              <a:t/>
            </a:r>
            <a:br>
              <a:rPr lang="ca-ES" dirty="0" smtClean="0"/>
            </a:br>
            <a:r>
              <a:rPr lang="ca-ES" u="heavy" dirty="0" smtClean="0">
                <a:uFill>
                  <a:solidFill>
                    <a:srgbClr val="00B050"/>
                  </a:solidFill>
                </a:uFill>
              </a:rPr>
              <a:t>El carrer de Balmes </a:t>
            </a:r>
            <a:r>
              <a:rPr lang="ca-ES" dirty="0" smtClean="0"/>
              <a:t>és a </a:t>
            </a:r>
            <a:r>
              <a:rPr lang="ca-ES" u="heavy" dirty="0" smtClean="0">
                <a:uFill>
                  <a:solidFill>
                    <a:srgbClr val="FFC000"/>
                  </a:solidFill>
                </a:uFill>
              </a:rPr>
              <a:t>Sant Gervasi</a:t>
            </a:r>
            <a:br>
              <a:rPr lang="ca-ES" u="heavy" dirty="0" smtClean="0">
                <a:uFill>
                  <a:solidFill>
                    <a:srgbClr val="FFC000"/>
                  </a:solidFill>
                </a:uFill>
              </a:rPr>
            </a:br>
            <a:r>
              <a:rPr lang="ca-ES" u="heavy" dirty="0" smtClean="0">
                <a:uFill>
                  <a:solidFill>
                    <a:srgbClr val="FFC000"/>
                  </a:solidFill>
                </a:uFill>
              </a:rPr>
              <a:t>Sant Gervasi</a:t>
            </a:r>
            <a:r>
              <a:rPr lang="ca-ES" dirty="0" smtClean="0"/>
              <a:t> és a </a:t>
            </a:r>
            <a:r>
              <a:rPr lang="ca-ES" u="heavy" dirty="0" smtClean="0">
                <a:uFill>
                  <a:solidFill>
                    <a:srgbClr val="0070C0"/>
                  </a:solidFill>
                </a:uFill>
              </a:rPr>
              <a:t>Barcelona</a:t>
            </a:r>
            <a:br>
              <a:rPr lang="ca-ES" u="heavy" dirty="0" smtClean="0">
                <a:uFill>
                  <a:solidFill>
                    <a:srgbClr val="0070C0"/>
                  </a:solidFill>
                </a:uFill>
              </a:rPr>
            </a:br>
            <a:r>
              <a:rPr lang="ca-ES" u="heavy" dirty="0" smtClean="0">
                <a:uFill>
                  <a:solidFill>
                    <a:srgbClr val="0070C0"/>
                  </a:solidFill>
                </a:uFill>
              </a:rPr>
              <a:t>Barcelona </a:t>
            </a:r>
            <a:r>
              <a:rPr lang="ca-ES" dirty="0" smtClean="0"/>
              <a:t>és al</a:t>
            </a:r>
            <a:r>
              <a:rPr lang="ca-ES" u="heavy" dirty="0" smtClean="0">
                <a:uFill>
                  <a:solidFill>
                    <a:srgbClr val="C00000"/>
                  </a:solidFill>
                </a:uFill>
              </a:rPr>
              <a:t> Principat</a:t>
            </a:r>
            <a:br>
              <a:rPr lang="ca-ES" u="heavy" dirty="0" smtClean="0">
                <a:uFill>
                  <a:solidFill>
                    <a:srgbClr val="C00000"/>
                  </a:solidFill>
                </a:uFill>
              </a:rPr>
            </a:br>
            <a:r>
              <a:rPr lang="ca-ES" u="heavy" dirty="0" smtClean="0">
                <a:uFill>
                  <a:solidFill>
                    <a:srgbClr val="C00000"/>
                  </a:solidFill>
                </a:uFill>
              </a:rPr>
              <a:t>El Principat</a:t>
            </a:r>
            <a:r>
              <a:rPr lang="ca-ES" dirty="0" smtClean="0"/>
              <a:t> és als</a:t>
            </a:r>
            <a:r>
              <a:rPr lang="ca-ES" u="heavy" dirty="0" smtClean="0">
                <a:uFill>
                  <a:solidFill>
                    <a:srgbClr val="92D050"/>
                  </a:solidFill>
                </a:uFill>
              </a:rPr>
              <a:t> Països Catalans</a:t>
            </a:r>
            <a:br>
              <a:rPr lang="ca-ES" u="heavy" dirty="0" smtClean="0">
                <a:uFill>
                  <a:solidFill>
                    <a:srgbClr val="92D050"/>
                  </a:solidFill>
                </a:uFill>
              </a:rPr>
            </a:br>
            <a:r>
              <a:rPr lang="ca-ES" u="heavy" dirty="0" smtClean="0">
                <a:uFill>
                  <a:solidFill>
                    <a:srgbClr val="92D050"/>
                  </a:solidFill>
                </a:uFill>
              </a:rPr>
              <a:t>Els Països Catalans </a:t>
            </a:r>
            <a:r>
              <a:rPr lang="ca-ES" dirty="0" smtClean="0"/>
              <a:t>són a </a:t>
            </a:r>
            <a:r>
              <a:rPr lang="ca-ES" u="heavy" dirty="0" smtClean="0"/>
              <a:t>Europa</a:t>
            </a:r>
            <a:br>
              <a:rPr lang="ca-ES" u="heavy" dirty="0" smtClean="0"/>
            </a:br>
            <a:r>
              <a:rPr lang="ca-ES" u="heavy" dirty="0" smtClean="0"/>
              <a:t>Europa</a:t>
            </a:r>
            <a:r>
              <a:rPr lang="ca-ES" dirty="0" smtClean="0"/>
              <a:t> és una de les cinc parts del </a:t>
            </a:r>
            <a:r>
              <a:rPr lang="ca-ES" u="heavy" dirty="0" smtClean="0">
                <a:uFill>
                  <a:solidFill>
                    <a:srgbClr val="00B0F0"/>
                  </a:solidFill>
                </a:uFill>
              </a:rPr>
              <a:t>món</a:t>
            </a:r>
            <a:br>
              <a:rPr lang="ca-ES" u="heavy" dirty="0" smtClean="0">
                <a:uFill>
                  <a:solidFill>
                    <a:srgbClr val="00B0F0"/>
                  </a:solidFill>
                </a:uFill>
              </a:rPr>
            </a:br>
            <a:r>
              <a:rPr lang="ca-ES" u="heavy" dirty="0" smtClean="0">
                <a:uFill>
                  <a:solidFill>
                    <a:srgbClr val="00B0F0"/>
                  </a:solidFill>
                </a:uFill>
              </a:rPr>
              <a:t>El món </a:t>
            </a:r>
            <a:r>
              <a:rPr lang="ca-ES" dirty="0" smtClean="0"/>
              <a:t>és un </a:t>
            </a:r>
            <a:r>
              <a:rPr lang="ca-ES" u="heavy" dirty="0" smtClean="0">
                <a:uFill>
                  <a:solidFill>
                    <a:schemeClr val="accent6">
                      <a:lumMod val="60000"/>
                      <a:lumOff val="40000"/>
                    </a:schemeClr>
                  </a:solidFill>
                </a:uFill>
              </a:rPr>
              <a:t>astre</a:t>
            </a:r>
            <a:r>
              <a:rPr lang="ca-ES" dirty="0" smtClean="0"/>
              <a:t/>
            </a:r>
            <a:br>
              <a:rPr lang="ca-ES" dirty="0" smtClean="0"/>
            </a:br>
            <a:r>
              <a:rPr lang="ca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l’</a:t>
            </a:r>
            <a:r>
              <a:rPr lang="ca-ES" u="heavy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chemeClr val="accent6">
                      <a:lumMod val="60000"/>
                      <a:lumOff val="40000"/>
                    </a:schemeClr>
                  </a:solidFill>
                </a:uFill>
              </a:rPr>
              <a:t>astre</a:t>
            </a:r>
            <a:r>
              <a:rPr lang="ca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ens transporta sense treva</a:t>
            </a:r>
            <a:br>
              <a:rPr lang="ca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a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espais enllà</a:t>
            </a:r>
            <a:r>
              <a:rPr lang="ca-ES" dirty="0" smtClean="0"/>
              <a:t>.</a:t>
            </a:r>
          </a:p>
          <a:p>
            <a:pPr>
              <a:buNone/>
            </a:pPr>
            <a:r>
              <a:rPr lang="ca-ES" dirty="0" smtClean="0"/>
              <a:t>			Joan Brossa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737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6934" t="38329" r="22157" b="23138"/>
          <a:stretch>
            <a:fillRect/>
          </a:stretch>
        </p:blipFill>
        <p:spPr bwMode="auto">
          <a:xfrm>
            <a:off x="323528" y="1988840"/>
            <a:ext cx="8352928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ca-ES" sz="2800" dirty="0" smtClean="0"/>
              <a:t>Anàfora, enumeració a partir de la relació de conceptes</a:t>
            </a:r>
            <a:endParaRPr lang="es-ES" sz="2800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32859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ca-ES" b="1" dirty="0" smtClean="0"/>
              <a:t>Per fer una cançó (I)</a:t>
            </a:r>
            <a:endParaRPr lang="ca-ES" dirty="0" smtClean="0"/>
          </a:p>
          <a:p>
            <a:pPr>
              <a:buNone/>
            </a:pPr>
            <a:endParaRPr lang="ca-ES" dirty="0" smtClean="0"/>
          </a:p>
          <a:p>
            <a:pPr>
              <a:buNone/>
            </a:pPr>
            <a:r>
              <a:rPr lang="ca-ES" dirty="0" smtClean="0"/>
              <a:t>Si tenim un desert</a:t>
            </a:r>
          </a:p>
          <a:p>
            <a:pPr>
              <a:buNone/>
            </a:pPr>
            <a:r>
              <a:rPr lang="ca-ES" dirty="0" smtClean="0"/>
              <a:t>ens calen palmeres.</a:t>
            </a:r>
          </a:p>
          <a:p>
            <a:pPr>
              <a:buNone/>
            </a:pPr>
            <a:r>
              <a:rPr lang="ca-ES" dirty="0" smtClean="0"/>
              <a:t>Si volem un dibuix</a:t>
            </a:r>
          </a:p>
          <a:p>
            <a:pPr>
              <a:buNone/>
            </a:pPr>
            <a:r>
              <a:rPr lang="ca-ES" dirty="0" smtClean="0"/>
              <a:t>ens cal una mà.</a:t>
            </a:r>
          </a:p>
          <a:p>
            <a:pPr>
              <a:buNone/>
            </a:pPr>
            <a:r>
              <a:rPr lang="ca-ES" dirty="0" smtClean="0"/>
              <a:t>Si ens crida l'amor</a:t>
            </a:r>
          </a:p>
          <a:p>
            <a:pPr>
              <a:buNone/>
            </a:pPr>
            <a:r>
              <a:rPr lang="ca-ES" dirty="0" smtClean="0"/>
              <a:t>el temps i la calma.</a:t>
            </a:r>
          </a:p>
          <a:p>
            <a:pPr>
              <a:buNone/>
            </a:pPr>
            <a:r>
              <a:rPr lang="ca-ES" dirty="0" smtClean="0"/>
              <a:t>Si avisa el dolor,</a:t>
            </a:r>
          </a:p>
          <a:p>
            <a:pPr>
              <a:buNone/>
            </a:pPr>
            <a:r>
              <a:rPr lang="ca-ES" dirty="0" smtClean="0"/>
              <a:t>el llit i la mare.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a-ES" b="1" dirty="0" smtClean="0"/>
              <a:t>Per fer una cançó (II)</a:t>
            </a:r>
            <a:endParaRPr lang="ca-ES" dirty="0" smtClean="0"/>
          </a:p>
          <a:p>
            <a:pPr>
              <a:buNone/>
            </a:pPr>
            <a:endParaRPr lang="ca-ES" dirty="0" smtClean="0"/>
          </a:p>
          <a:p>
            <a:pPr>
              <a:buNone/>
            </a:pPr>
            <a:r>
              <a:rPr lang="ca-ES" dirty="0" smtClean="0"/>
              <a:t>Per fer una cançó,</a:t>
            </a:r>
          </a:p>
          <a:p>
            <a:pPr>
              <a:buNone/>
            </a:pPr>
            <a:r>
              <a:rPr lang="ca-ES" dirty="0" smtClean="0"/>
              <a:t>per fer una cançó.</a:t>
            </a:r>
          </a:p>
          <a:p>
            <a:pPr>
              <a:buNone/>
            </a:pPr>
            <a:r>
              <a:rPr lang="ca-ES" dirty="0" smtClean="0"/>
              <a:t>la vida, la vida.</a:t>
            </a:r>
          </a:p>
          <a:p>
            <a:pPr>
              <a:buNone/>
            </a:pPr>
            <a:r>
              <a:rPr lang="ca-ES" dirty="0" smtClean="0"/>
              <a:t>Per fer una cançó,</a:t>
            </a:r>
          </a:p>
          <a:p>
            <a:pPr>
              <a:buNone/>
            </a:pPr>
            <a:r>
              <a:rPr lang="ca-ES" dirty="0" smtClean="0"/>
              <a:t>per fer una cançó.</a:t>
            </a:r>
          </a:p>
          <a:p>
            <a:pPr>
              <a:buNone/>
            </a:pPr>
            <a:r>
              <a:rPr lang="ca-ES" dirty="0" smtClean="0"/>
              <a:t>la vida, la vida.</a:t>
            </a:r>
          </a:p>
          <a:p>
            <a:pPr>
              <a:buNone/>
            </a:pPr>
            <a:r>
              <a:rPr lang="ca-ES" dirty="0" smtClean="0"/>
              <a:t>I a l'ombra un record.</a:t>
            </a:r>
          </a:p>
          <a:p>
            <a:pPr>
              <a:buNone/>
            </a:pP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idor de contingut 4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 numCol="2">
            <a:normAutofit/>
          </a:bodyPr>
          <a:lstStyle/>
          <a:p>
            <a:pPr>
              <a:buNone/>
            </a:pPr>
            <a:r>
              <a:rPr lang="ca-ES" b="1" dirty="0" smtClean="0"/>
              <a:t>Per fer una cançó (III)</a:t>
            </a:r>
            <a:endParaRPr lang="ca-ES" dirty="0" smtClean="0"/>
          </a:p>
          <a:p>
            <a:pPr>
              <a:buNone/>
            </a:pPr>
            <a:endParaRPr lang="ca-ES" dirty="0" smtClean="0"/>
          </a:p>
          <a:p>
            <a:pPr>
              <a:buNone/>
            </a:pPr>
            <a:r>
              <a:rPr lang="ca-ES" dirty="0" smtClean="0"/>
              <a:t>Si vols una olor,</a:t>
            </a:r>
          </a:p>
          <a:p>
            <a:pPr>
              <a:buNone/>
            </a:pPr>
            <a:r>
              <a:rPr lang="ca-ES" dirty="0" smtClean="0"/>
              <a:t>la pluja, la pluja.</a:t>
            </a:r>
          </a:p>
          <a:p>
            <a:pPr>
              <a:buNone/>
            </a:pPr>
            <a:r>
              <a:rPr lang="ca-ES" dirty="0" smtClean="0"/>
              <a:t>Si vols un color,</a:t>
            </a:r>
          </a:p>
          <a:p>
            <a:pPr>
              <a:buNone/>
            </a:pPr>
            <a:r>
              <a:rPr lang="ca-ES" dirty="0" smtClean="0"/>
              <a:t>el sol, el sol.</a:t>
            </a:r>
          </a:p>
          <a:p>
            <a:pPr>
              <a:buNone/>
            </a:pPr>
            <a:r>
              <a:rPr lang="ca-ES" dirty="0" smtClean="0"/>
              <a:t>Si vols un camí,</a:t>
            </a:r>
          </a:p>
          <a:p>
            <a:pPr>
              <a:buNone/>
            </a:pPr>
            <a:r>
              <a:rPr lang="ca-ES" dirty="0" smtClean="0"/>
              <a:t>un pas i una guia.</a:t>
            </a:r>
          </a:p>
          <a:p>
            <a:pPr>
              <a:buNone/>
            </a:pPr>
            <a:r>
              <a:rPr lang="ca-ES" dirty="0" smtClean="0"/>
              <a:t>Si vols un jardí,</a:t>
            </a:r>
          </a:p>
          <a:p>
            <a:pPr>
              <a:buNone/>
            </a:pPr>
            <a:r>
              <a:rPr lang="ca-ES" dirty="0" smtClean="0"/>
              <a:t>un ram i una amiga.</a:t>
            </a:r>
          </a:p>
          <a:p>
            <a:pPr>
              <a:buNone/>
            </a:pPr>
            <a:r>
              <a:rPr lang="ca-ES" dirty="0" smtClean="0"/>
              <a:t/>
            </a:r>
            <a:br>
              <a:rPr lang="ca-ES" dirty="0" smtClean="0"/>
            </a:br>
            <a:endParaRPr lang="ca-ES" dirty="0" smtClean="0"/>
          </a:p>
          <a:p>
            <a:pPr>
              <a:buNone/>
            </a:pPr>
            <a:r>
              <a:rPr lang="ca-ES" dirty="0" smtClean="0"/>
              <a:t>Per fer una cançó...</a:t>
            </a:r>
          </a:p>
          <a:p>
            <a:pPr>
              <a:buNone/>
            </a:pPr>
            <a:endParaRPr lang="es-ES" b="1" dirty="0" smtClean="0"/>
          </a:p>
          <a:p>
            <a:pPr>
              <a:buNone/>
            </a:pPr>
            <a:r>
              <a:rPr lang="es-ES" b="1" dirty="0" smtClean="0"/>
              <a:t>			</a:t>
            </a:r>
            <a:r>
              <a:rPr lang="es-ES" b="1" dirty="0" err="1" smtClean="0"/>
              <a:t>Sàlvia</a:t>
            </a:r>
            <a:r>
              <a:rPr lang="es-ES" b="1" dirty="0" smtClean="0"/>
              <a:t> </a:t>
            </a:r>
            <a:r>
              <a:rPr lang="es-ES" sz="2200" dirty="0" smtClean="0"/>
              <a:t>http://bibliopoemes.blogspot.com.es/</a:t>
            </a:r>
          </a:p>
          <a:p>
            <a:pPr>
              <a:buNone/>
            </a:pPr>
            <a:endParaRPr lang="ca-ES" dirty="0" smtClean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contingut 2"/>
          <p:cNvSpPr>
            <a:spLocks noGrp="1"/>
          </p:cNvSpPr>
          <p:nvPr>
            <p:ph idx="4294967295"/>
          </p:nvPr>
        </p:nvSpPr>
        <p:spPr>
          <a:xfrm>
            <a:off x="0" y="476672"/>
            <a:ext cx="9144000" cy="5649491"/>
          </a:xfrm>
        </p:spPr>
        <p:txBody>
          <a:bodyPr numCol="2">
            <a:normAutofit/>
          </a:bodyPr>
          <a:lstStyle/>
          <a:p>
            <a:pPr>
              <a:buNone/>
            </a:pPr>
            <a:r>
              <a:rPr lang="es-ES" dirty="0" smtClean="0"/>
              <a:t>	</a:t>
            </a:r>
            <a:r>
              <a:rPr lang="ca-ES" dirty="0" smtClean="0"/>
              <a:t>PLOU I FA SOL </a:t>
            </a:r>
          </a:p>
          <a:p>
            <a:pPr>
              <a:buNone/>
            </a:pPr>
            <a:r>
              <a:rPr lang="ca-ES" dirty="0" smtClean="0"/>
              <a:t>	</a:t>
            </a:r>
            <a:r>
              <a:rPr lang="ca-ES" sz="2400" u="sng" dirty="0" smtClean="0"/>
              <a:t>Plou i fa sol</a:t>
            </a:r>
            <a:r>
              <a:rPr lang="ca-ES" sz="2400" dirty="0" smtClean="0"/>
              <a:t>  </a:t>
            </a:r>
            <a:br>
              <a:rPr lang="ca-ES" sz="2400" dirty="0" smtClean="0"/>
            </a:br>
            <a:r>
              <a:rPr lang="ca-ES" sz="2400" dirty="0" smtClean="0"/>
              <a:t>qui ho havia de dir?  </a:t>
            </a:r>
            <a:br>
              <a:rPr lang="ca-ES" sz="2400" dirty="0" smtClean="0"/>
            </a:br>
            <a:r>
              <a:rPr lang="ca-ES" sz="2400" u="heavy" dirty="0" smtClean="0">
                <a:uFill>
                  <a:solidFill>
                    <a:srgbClr val="FF0000"/>
                  </a:solidFill>
                </a:uFill>
              </a:rPr>
              <a:t>El teu somriure entre llàgrimes  </a:t>
            </a:r>
            <a:br>
              <a:rPr lang="ca-ES" sz="2400" u="heavy" dirty="0" smtClean="0">
                <a:uFill>
                  <a:solidFill>
                    <a:srgbClr val="FF0000"/>
                  </a:solidFill>
                </a:uFill>
              </a:rPr>
            </a:br>
            <a:r>
              <a:rPr lang="ca-ES" sz="2400" u="heavy" dirty="0" smtClean="0">
                <a:uFill>
                  <a:solidFill>
                    <a:srgbClr val="FF0000"/>
                  </a:solidFill>
                </a:uFill>
              </a:rPr>
              <a:t>és l'Arc de Sant Martí</a:t>
            </a:r>
            <a:r>
              <a:rPr lang="ca-ES" sz="2400" dirty="0" smtClean="0"/>
              <a:t>.  </a:t>
            </a:r>
            <a:br>
              <a:rPr lang="ca-ES" sz="2400" dirty="0" smtClean="0"/>
            </a:br>
            <a:r>
              <a:rPr lang="ca-ES" sz="2400" u="sng" dirty="0" smtClean="0"/>
              <a:t>Plou i fa sol</a:t>
            </a:r>
            <a:r>
              <a:rPr lang="ca-ES" sz="2400" dirty="0" smtClean="0"/>
              <a:t>,  </a:t>
            </a:r>
            <a:br>
              <a:rPr lang="ca-ES" sz="2400" dirty="0" smtClean="0"/>
            </a:br>
            <a:r>
              <a:rPr lang="ca-ES" sz="2400" u="sng" dirty="0" smtClean="0"/>
              <a:t>pentina</a:t>
            </a:r>
            <a:r>
              <a:rPr lang="ca-ES" sz="2400" dirty="0" smtClean="0"/>
              <a:t> el teu neguit,  </a:t>
            </a:r>
            <a:br>
              <a:rPr lang="ca-ES" sz="2400" dirty="0" smtClean="0"/>
            </a:br>
            <a:r>
              <a:rPr lang="ca-ES" sz="2400" dirty="0" smtClean="0"/>
              <a:t>i canta, </a:t>
            </a:r>
            <a:r>
              <a:rPr lang="ca-ES" sz="2400" u="sng" dirty="0" err="1" smtClean="0"/>
              <a:t>maldament</a:t>
            </a:r>
            <a:r>
              <a:rPr lang="ca-ES" sz="2400" u="sng" dirty="0" smtClean="0"/>
              <a:t> ploris,  </a:t>
            </a:r>
            <a:br>
              <a:rPr lang="ca-ES" sz="2400" u="sng" dirty="0" smtClean="0"/>
            </a:br>
            <a:r>
              <a:rPr lang="ca-ES" sz="2400" u="sng" dirty="0" smtClean="0"/>
              <a:t>somriu</a:t>
            </a:r>
            <a:r>
              <a:rPr lang="ca-ES" sz="2400" dirty="0" smtClean="0"/>
              <a:t> i canta amb mi. </a:t>
            </a:r>
          </a:p>
          <a:p>
            <a:pPr>
              <a:buNone/>
            </a:pPr>
            <a:r>
              <a:rPr lang="ca-ES" sz="2400" dirty="0" smtClean="0"/>
              <a:t>	</a:t>
            </a:r>
          </a:p>
          <a:p>
            <a:pPr>
              <a:buNone/>
            </a:pPr>
            <a:endParaRPr lang="ca-ES" sz="2400" dirty="0" smtClean="0"/>
          </a:p>
          <a:p>
            <a:pPr>
              <a:buNone/>
            </a:pPr>
            <a:endParaRPr lang="ca-ES" sz="2400" dirty="0" smtClean="0"/>
          </a:p>
          <a:p>
            <a:pPr>
              <a:buNone/>
            </a:pPr>
            <a:endParaRPr lang="ca-ES" sz="2400" dirty="0" smtClean="0"/>
          </a:p>
          <a:p>
            <a:pPr>
              <a:buNone/>
            </a:pPr>
            <a:r>
              <a:rPr lang="ca-ES" sz="2400" dirty="0"/>
              <a:t>	</a:t>
            </a:r>
            <a:r>
              <a:rPr lang="ca-ES" sz="2400" dirty="0" smtClean="0"/>
              <a:t>Encara que pensis  </a:t>
            </a:r>
            <a:br>
              <a:rPr lang="ca-ES" sz="2400" dirty="0" smtClean="0"/>
            </a:br>
            <a:r>
              <a:rPr lang="ca-ES" sz="2400" dirty="0" smtClean="0"/>
              <a:t>que te trobes sol  </a:t>
            </a:r>
            <a:br>
              <a:rPr lang="ca-ES" sz="2400" dirty="0" smtClean="0"/>
            </a:br>
            <a:r>
              <a:rPr lang="ca-ES" sz="2400" u="heavy" dirty="0" smtClean="0">
                <a:uFill>
                  <a:solidFill>
                    <a:srgbClr val="FF0000"/>
                  </a:solidFill>
                </a:uFill>
              </a:rPr>
              <a:t>les estrelles resen  </a:t>
            </a:r>
            <a:br>
              <a:rPr lang="ca-ES" sz="2400" u="heavy" dirty="0" smtClean="0">
                <a:uFill>
                  <a:solidFill>
                    <a:srgbClr val="FF0000"/>
                  </a:solidFill>
                </a:uFill>
              </a:rPr>
            </a:br>
            <a:r>
              <a:rPr lang="ca-ES" sz="2400" u="heavy" dirty="0" smtClean="0">
                <a:uFill>
                  <a:solidFill>
                    <a:srgbClr val="FF0000"/>
                  </a:solidFill>
                </a:uFill>
              </a:rPr>
              <a:t>per dar-te consol</a:t>
            </a:r>
            <a:r>
              <a:rPr lang="ca-ES" sz="2400" dirty="0" smtClean="0"/>
              <a:t>.  </a:t>
            </a:r>
            <a:br>
              <a:rPr lang="ca-ES" sz="2400" dirty="0" smtClean="0"/>
            </a:br>
            <a:r>
              <a:rPr lang="ca-ES" sz="2400" dirty="0" smtClean="0"/>
              <a:t>La lluna, la pruna  </a:t>
            </a:r>
            <a:br>
              <a:rPr lang="ca-ES" sz="2400" dirty="0" smtClean="0"/>
            </a:br>
            <a:r>
              <a:rPr lang="ca-ES" sz="2400" dirty="0" smtClean="0"/>
              <a:t>ja s'han tret el dol  </a:t>
            </a:r>
            <a:br>
              <a:rPr lang="ca-ES" sz="2400" dirty="0" smtClean="0"/>
            </a:br>
            <a:r>
              <a:rPr lang="ca-ES" sz="2400" u="heavy" dirty="0" smtClean="0">
                <a:uFill>
                  <a:solidFill>
                    <a:srgbClr val="FF0000"/>
                  </a:solidFill>
                </a:uFill>
              </a:rPr>
              <a:t>i l'oratge canta  </a:t>
            </a:r>
            <a:br>
              <a:rPr lang="ca-ES" sz="2400" u="heavy" dirty="0" smtClean="0">
                <a:uFill>
                  <a:solidFill>
                    <a:srgbClr val="FF0000"/>
                  </a:solidFill>
                </a:uFill>
              </a:rPr>
            </a:br>
            <a:r>
              <a:rPr lang="ca-ES" sz="2400" u="heavy" dirty="0" smtClean="0">
                <a:uFill>
                  <a:solidFill>
                    <a:srgbClr val="FF0000"/>
                  </a:solidFill>
                </a:uFill>
              </a:rPr>
              <a:t>i t'eixuga el plor</a:t>
            </a:r>
            <a:r>
              <a:rPr lang="ca-ES" sz="2400" dirty="0" smtClean="0"/>
              <a:t>. </a:t>
            </a:r>
          </a:p>
          <a:p>
            <a:pPr algn="r">
              <a:buNone/>
            </a:pPr>
            <a:r>
              <a:rPr lang="ca-ES" sz="2400" dirty="0" smtClean="0"/>
              <a:t>Guillem </a:t>
            </a:r>
            <a:r>
              <a:rPr lang="ca-ES" sz="2400" dirty="0" err="1" smtClean="0"/>
              <a:t>D’Efak</a:t>
            </a:r>
            <a:endParaRPr lang="ca-ES" sz="2400" dirty="0" smtClean="0"/>
          </a:p>
          <a:p>
            <a:endParaRPr lang="es-ES" dirty="0"/>
          </a:p>
        </p:txBody>
      </p:sp>
      <p:pic>
        <p:nvPicPr>
          <p:cNvPr id="8194" name="Picture 2" descr="C:\Users\argo\Pictures\arc de sant martí.jpg"/>
          <p:cNvPicPr>
            <a:picLocks noChangeAspect="1" noChangeArrowheads="1"/>
          </p:cNvPicPr>
          <p:nvPr/>
        </p:nvPicPr>
        <p:blipFill>
          <a:blip r:embed="rId2" cstate="print"/>
          <a:srcRect t="22460" b="37040"/>
          <a:stretch>
            <a:fillRect/>
          </a:stretch>
        </p:blipFill>
        <p:spPr bwMode="auto">
          <a:xfrm>
            <a:off x="1907704" y="4437112"/>
            <a:ext cx="5715000" cy="18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Síl·labes i rima, altres recursos</a:t>
            </a:r>
            <a:endParaRPr lang="es-ES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328592"/>
          </a:xfrm>
        </p:spPr>
        <p:txBody>
          <a:bodyPr numCol="2">
            <a:normAutofit fontScale="70000" lnSpcReduction="20000"/>
          </a:bodyPr>
          <a:lstStyle/>
          <a:p>
            <a:pPr>
              <a:buNone/>
            </a:pPr>
            <a:r>
              <a:rPr lang="ca-ES" dirty="0" smtClean="0"/>
              <a:t>	Maig</a:t>
            </a:r>
          </a:p>
          <a:p>
            <a:pPr>
              <a:buNone/>
            </a:pPr>
            <a:r>
              <a:rPr lang="ca-ES" dirty="0" smtClean="0"/>
              <a:t>	</a:t>
            </a:r>
          </a:p>
          <a:p>
            <a:pPr>
              <a:buNone/>
            </a:pPr>
            <a:r>
              <a:rPr lang="ca-ES" dirty="0" smtClean="0"/>
              <a:t>	</a:t>
            </a:r>
            <a:r>
              <a:rPr lang="ca-ES" sz="2600" dirty="0" smtClean="0"/>
              <a:t>Per la fira de Sant Ponç  </a:t>
            </a:r>
            <a:br>
              <a:rPr lang="ca-ES" sz="2600" dirty="0" smtClean="0"/>
            </a:br>
            <a:r>
              <a:rPr lang="ca-ES" sz="2600" dirty="0" smtClean="0"/>
              <a:t>comprem mel i confitures  </a:t>
            </a:r>
            <a:br>
              <a:rPr lang="ca-ES" sz="2600" dirty="0" smtClean="0"/>
            </a:br>
            <a:r>
              <a:rPr lang="ca-ES" sz="2600" dirty="0" smtClean="0"/>
              <a:t>i herbes collides al bosc  </a:t>
            </a:r>
            <a:br>
              <a:rPr lang="ca-ES" sz="2600" dirty="0" smtClean="0"/>
            </a:br>
            <a:r>
              <a:rPr lang="ca-ES" sz="2600" dirty="0" smtClean="0"/>
              <a:t>que curen moltes malures. </a:t>
            </a:r>
          </a:p>
          <a:p>
            <a:pPr>
              <a:buNone/>
            </a:pPr>
            <a:endParaRPr lang="ca-ES" sz="2600" dirty="0" smtClean="0"/>
          </a:p>
          <a:p>
            <a:pPr>
              <a:buNone/>
            </a:pPr>
            <a:r>
              <a:rPr lang="ca-ES" sz="2600" dirty="0" smtClean="0"/>
              <a:t>	El maig és un mes molt dolç,  </a:t>
            </a:r>
            <a:br>
              <a:rPr lang="ca-ES" sz="2600" dirty="0" smtClean="0"/>
            </a:br>
            <a:r>
              <a:rPr lang="ca-ES" sz="2600" dirty="0" smtClean="0"/>
              <a:t>tots els camps treuen florida  </a:t>
            </a:r>
            <a:br>
              <a:rPr lang="ca-ES" sz="2600" dirty="0" smtClean="0"/>
            </a:br>
            <a:r>
              <a:rPr lang="ca-ES" sz="2600" dirty="0" smtClean="0"/>
              <a:t>i esclata per tot el món  </a:t>
            </a:r>
            <a:br>
              <a:rPr lang="ca-ES" sz="2600" dirty="0" smtClean="0"/>
            </a:br>
            <a:r>
              <a:rPr lang="ca-ES" sz="2600" dirty="0" smtClean="0"/>
              <a:t>un desig de nova vida. </a:t>
            </a:r>
          </a:p>
          <a:p>
            <a:pPr>
              <a:buNone/>
            </a:pPr>
            <a:endParaRPr lang="ca-ES" sz="2600" dirty="0" smtClean="0"/>
          </a:p>
          <a:p>
            <a:pPr>
              <a:buNone/>
            </a:pPr>
            <a:r>
              <a:rPr lang="ca-ES" sz="2600" dirty="0" smtClean="0"/>
              <a:t>	</a:t>
            </a:r>
            <a:r>
              <a:rPr lang="ca-ES" sz="2600" dirty="0" err="1" smtClean="0"/>
              <a:t>Vinga</a:t>
            </a:r>
            <a:r>
              <a:rPr lang="ca-ES" sz="2600" dirty="0" smtClean="0"/>
              <a:t>, correm a jugar  </a:t>
            </a:r>
            <a:br>
              <a:rPr lang="ca-ES" sz="2600" dirty="0" smtClean="0"/>
            </a:br>
            <a:r>
              <a:rPr lang="ca-ES" sz="2600" dirty="0" smtClean="0"/>
              <a:t>tots plegats i amb alegria,  </a:t>
            </a:r>
            <a:br>
              <a:rPr lang="ca-ES" sz="2600" dirty="0" smtClean="0"/>
            </a:br>
            <a:r>
              <a:rPr lang="ca-ES" sz="2600" dirty="0" smtClean="0"/>
              <a:t>la mare no ens renyarà  </a:t>
            </a:r>
            <a:br>
              <a:rPr lang="ca-ES" sz="2600" dirty="0" smtClean="0"/>
            </a:br>
            <a:r>
              <a:rPr lang="ca-ES" sz="2600" dirty="0" smtClean="0"/>
              <a:t>perquè s'ha allargat el dia, </a:t>
            </a:r>
          </a:p>
          <a:p>
            <a:pPr>
              <a:buNone/>
            </a:pPr>
            <a:endParaRPr lang="ca-ES" sz="2600" dirty="0" smtClean="0"/>
          </a:p>
          <a:p>
            <a:pPr>
              <a:buNone/>
            </a:pPr>
            <a:r>
              <a:rPr lang="ca-ES" sz="2600" dirty="0" smtClean="0"/>
              <a:t>	i els deures prou que els farem  </a:t>
            </a:r>
            <a:br>
              <a:rPr lang="ca-ES" sz="2600" dirty="0" smtClean="0"/>
            </a:br>
            <a:r>
              <a:rPr lang="ca-ES" sz="2600" dirty="0" smtClean="0"/>
              <a:t>havent sopat de seguida  </a:t>
            </a:r>
            <a:br>
              <a:rPr lang="ca-ES" sz="2600" dirty="0" smtClean="0"/>
            </a:br>
            <a:r>
              <a:rPr lang="ca-ES" sz="2600" dirty="0" smtClean="0"/>
              <a:t>i després reposarem  </a:t>
            </a:r>
            <a:br>
              <a:rPr lang="ca-ES" sz="2600" dirty="0" smtClean="0"/>
            </a:br>
            <a:r>
              <a:rPr lang="ca-ES" sz="2600" dirty="0" smtClean="0"/>
              <a:t>amb una bona dormida. </a:t>
            </a:r>
          </a:p>
          <a:p>
            <a:pPr>
              <a:buNone/>
            </a:pPr>
            <a:r>
              <a:rPr lang="ca-ES" sz="2600" dirty="0" smtClean="0"/>
              <a:t>	</a:t>
            </a:r>
          </a:p>
          <a:p>
            <a:pPr>
              <a:buNone/>
            </a:pPr>
            <a:r>
              <a:rPr lang="ca-ES" sz="2600" dirty="0"/>
              <a:t>	</a:t>
            </a:r>
            <a:r>
              <a:rPr lang="ca-ES" sz="2600" dirty="0" smtClean="0"/>
              <a:t>El maig és molt generós  </a:t>
            </a:r>
            <a:br>
              <a:rPr lang="ca-ES" sz="2600" dirty="0" smtClean="0"/>
            </a:br>
            <a:r>
              <a:rPr lang="ca-ES" sz="2600" dirty="0" smtClean="0"/>
              <a:t>i ens incita a fer viatges  </a:t>
            </a:r>
            <a:br>
              <a:rPr lang="ca-ES" sz="2600" dirty="0" smtClean="0"/>
            </a:br>
            <a:r>
              <a:rPr lang="ca-ES" sz="2600" dirty="0" smtClean="0"/>
              <a:t>perquè encén amb mil colors,  </a:t>
            </a:r>
            <a:br>
              <a:rPr lang="ca-ES" sz="2600" dirty="0" smtClean="0"/>
            </a:br>
            <a:r>
              <a:rPr lang="ca-ES" sz="2600" dirty="0" smtClean="0"/>
              <a:t>tendrament, tots els paisatges </a:t>
            </a:r>
          </a:p>
          <a:p>
            <a:pPr>
              <a:buNone/>
            </a:pPr>
            <a:endParaRPr lang="ca-ES" sz="2600" dirty="0" smtClean="0"/>
          </a:p>
          <a:p>
            <a:pPr>
              <a:buNone/>
            </a:pPr>
            <a:r>
              <a:rPr lang="ca-ES" sz="2600" dirty="0" smtClean="0"/>
              <a:t>	i encara que plogui un xic  </a:t>
            </a:r>
            <a:br>
              <a:rPr lang="ca-ES" sz="2600" dirty="0" smtClean="0"/>
            </a:br>
            <a:r>
              <a:rPr lang="ca-ES" sz="2600" dirty="0" smtClean="0"/>
              <a:t>tot s'eixuga amb poca estona,  </a:t>
            </a:r>
            <a:br>
              <a:rPr lang="ca-ES" sz="2600" dirty="0" smtClean="0"/>
            </a:br>
            <a:r>
              <a:rPr lang="ca-ES" sz="2600" dirty="0" smtClean="0"/>
              <a:t>després hi ha un cel tan bonic  </a:t>
            </a:r>
            <a:br>
              <a:rPr lang="ca-ES" sz="2600" dirty="0" smtClean="0"/>
            </a:br>
            <a:r>
              <a:rPr lang="ca-ES" sz="2600" dirty="0" smtClean="0"/>
              <a:t>que mirar-lo ens emociona. </a:t>
            </a:r>
          </a:p>
          <a:p>
            <a:pPr>
              <a:buNone/>
            </a:pPr>
            <a:endParaRPr lang="ca-ES" sz="2600" dirty="0" smtClean="0"/>
          </a:p>
          <a:p>
            <a:pPr>
              <a:buNone/>
            </a:pPr>
            <a:r>
              <a:rPr lang="ca-ES" sz="2600" dirty="0" smtClean="0"/>
              <a:t>	Per la fira de Sant Ponç  </a:t>
            </a:r>
            <a:br>
              <a:rPr lang="ca-ES" sz="2600" dirty="0" smtClean="0"/>
            </a:br>
            <a:r>
              <a:rPr lang="ca-ES" sz="2600" dirty="0" smtClean="0"/>
              <a:t>comprarem llaminadures  </a:t>
            </a:r>
            <a:br>
              <a:rPr lang="ca-ES" sz="2600" dirty="0" smtClean="0"/>
            </a:br>
            <a:r>
              <a:rPr lang="ca-ES" sz="2600" dirty="0" smtClean="0"/>
              <a:t>i herbes collides al bosc  </a:t>
            </a:r>
            <a:br>
              <a:rPr lang="ca-ES" sz="2600" dirty="0" smtClean="0"/>
            </a:br>
            <a:r>
              <a:rPr lang="ca-ES" sz="2600" dirty="0" smtClean="0"/>
              <a:t>per curar-nos les malures.  </a:t>
            </a:r>
          </a:p>
          <a:p>
            <a:pPr algn="r">
              <a:buNone/>
            </a:pPr>
            <a:endParaRPr lang="ca-ES" b="1" dirty="0" smtClean="0"/>
          </a:p>
          <a:p>
            <a:pPr algn="r">
              <a:buNone/>
            </a:pPr>
            <a:r>
              <a:rPr lang="ca-ES" sz="2600" b="1" dirty="0" smtClean="0"/>
              <a:t>MIQUEL MARTÍ I POL</a:t>
            </a:r>
            <a:endParaRPr lang="ca-ES" sz="2600" dirty="0"/>
          </a:p>
        </p:txBody>
      </p:sp>
      <p:pic>
        <p:nvPicPr>
          <p:cNvPr id="7169" name="Picture 1" descr="C:\Users\argo\Pictures\st ponç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5085184"/>
            <a:ext cx="2119482" cy="14104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a-ES" dirty="0" smtClean="0"/>
              <a:t>RITME </a:t>
            </a:r>
            <a:r>
              <a:rPr lang="ca-ES" sz="2700" dirty="0" smtClean="0"/>
              <a:t>Mira si trobes un ritme marcat dins aquest fragment </a:t>
            </a:r>
            <a:endParaRPr lang="es-ES" sz="2700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 numCol="2">
            <a:normAutofit fontScale="85000" lnSpcReduction="20000"/>
          </a:bodyPr>
          <a:lstStyle/>
          <a:p>
            <a:pPr>
              <a:buNone/>
            </a:pPr>
            <a:r>
              <a:rPr lang="ca-ES" dirty="0" smtClean="0"/>
              <a:t>Tirallonga de monosíl·labs</a:t>
            </a:r>
            <a:br>
              <a:rPr lang="ca-ES" dirty="0" smtClean="0"/>
            </a:br>
            <a:r>
              <a:rPr lang="ca-ES" dirty="0" smtClean="0"/>
              <a:t> </a:t>
            </a:r>
          </a:p>
          <a:p>
            <a:pPr>
              <a:buNone/>
            </a:pPr>
            <a:r>
              <a:rPr lang="ca-ES" dirty="0" smtClean="0"/>
              <a:t>	Doncs jo sols vull [...] </a:t>
            </a:r>
          </a:p>
          <a:p>
            <a:pPr>
              <a:buNone/>
            </a:pPr>
            <a:r>
              <a:rPr lang="ca-ES" dirty="0" smtClean="0"/>
              <a:t>	Un poc de fam  </a:t>
            </a:r>
          </a:p>
          <a:p>
            <a:pPr>
              <a:buNone/>
            </a:pPr>
            <a:r>
              <a:rPr lang="ca-ES" dirty="0" smtClean="0"/>
              <a:t>	i un xic de pa. </a:t>
            </a:r>
          </a:p>
          <a:p>
            <a:pPr>
              <a:buNone/>
            </a:pPr>
            <a:r>
              <a:rPr lang="ca-ES" dirty="0" smtClean="0"/>
              <a:t>	Un poc de fred </a:t>
            </a:r>
          </a:p>
          <a:p>
            <a:pPr>
              <a:buNone/>
            </a:pPr>
            <a:r>
              <a:rPr lang="ca-ES" dirty="0" smtClean="0"/>
              <a:t>	i un poc de foc. </a:t>
            </a:r>
          </a:p>
          <a:p>
            <a:pPr>
              <a:buNone/>
            </a:pPr>
            <a:r>
              <a:rPr lang="ca-ES" dirty="0" smtClean="0"/>
              <a:t>	Un xic de son </a:t>
            </a:r>
          </a:p>
          <a:p>
            <a:pPr>
              <a:buNone/>
            </a:pPr>
            <a:r>
              <a:rPr lang="ca-ES" dirty="0" smtClean="0"/>
              <a:t>	i un poc de llit </a:t>
            </a:r>
          </a:p>
          <a:p>
            <a:pPr>
              <a:buNone/>
            </a:pPr>
            <a:r>
              <a:rPr lang="ca-ES" dirty="0" smtClean="0"/>
              <a:t>	Un xic de set </a:t>
            </a:r>
          </a:p>
          <a:p>
            <a:pPr>
              <a:buNone/>
            </a:pPr>
            <a:r>
              <a:rPr lang="ca-ES" dirty="0" smtClean="0"/>
              <a:t>	i un poc de vi </a:t>
            </a:r>
          </a:p>
          <a:p>
            <a:pPr>
              <a:buNone/>
            </a:pPr>
            <a:r>
              <a:rPr lang="ca-ES" dirty="0" smtClean="0"/>
              <a:t>	i un poc de llet. </a:t>
            </a:r>
          </a:p>
          <a:p>
            <a:pPr>
              <a:buNone/>
            </a:pPr>
            <a:r>
              <a:rPr lang="ca-ES" dirty="0" smtClean="0"/>
              <a:t>	I un poc de pau. [...] </a:t>
            </a:r>
          </a:p>
          <a:p>
            <a:pPr>
              <a:buNone/>
            </a:pPr>
            <a:r>
              <a:rPr lang="ca-ES" dirty="0" smtClean="0"/>
              <a:t>	Un poc de goig i</a:t>
            </a:r>
          </a:p>
          <a:p>
            <a:pPr>
              <a:buNone/>
            </a:pPr>
            <a:r>
              <a:rPr lang="ca-ES" dirty="0" smtClean="0"/>
              <a:t>	 un xic de bes [...] </a:t>
            </a:r>
          </a:p>
          <a:p>
            <a:pPr>
              <a:buNone/>
            </a:pPr>
            <a:r>
              <a:rPr lang="ca-ES" dirty="0" smtClean="0"/>
              <a:t>	 un poc de cant. </a:t>
            </a:r>
          </a:p>
          <a:p>
            <a:pPr>
              <a:buNone/>
            </a:pPr>
            <a:r>
              <a:rPr lang="ca-ES" dirty="0" smtClean="0"/>
              <a:t>	I un xic de vers. </a:t>
            </a:r>
          </a:p>
          <a:p>
            <a:pPr>
              <a:buNone/>
            </a:pPr>
            <a:r>
              <a:rPr lang="ca-ES" dirty="0" smtClean="0"/>
              <a:t>	 un xic de ball [...]</a:t>
            </a:r>
          </a:p>
          <a:p>
            <a:pPr>
              <a:buNone/>
            </a:pPr>
            <a:endParaRPr lang="ca-ES" dirty="0" smtClean="0"/>
          </a:p>
          <a:p>
            <a:pPr>
              <a:buNone/>
            </a:pPr>
            <a:r>
              <a:rPr lang="ca-ES" dirty="0" smtClean="0"/>
              <a:t>			PERE QUART</a:t>
            </a:r>
            <a:br>
              <a:rPr lang="ca-ES" dirty="0" smtClean="0"/>
            </a:br>
            <a:r>
              <a:rPr lang="ca-ES" dirty="0" smtClean="0"/>
              <a:t> </a:t>
            </a:r>
            <a:br>
              <a:rPr lang="ca-ES" dirty="0" smtClean="0"/>
            </a:br>
            <a:r>
              <a:rPr lang="ca-ES" dirty="0" smtClean="0"/>
              <a:t>    </a:t>
            </a:r>
            <a:endParaRPr lang="ca-ES" dirty="0"/>
          </a:p>
        </p:txBody>
      </p:sp>
      <p:pic>
        <p:nvPicPr>
          <p:cNvPr id="4" name="Picture 2" descr="C:\Users\argo\Pictures\el llibre.jpg"/>
          <p:cNvPicPr>
            <a:picLocks noChangeAspect="1" noChangeArrowheads="1"/>
          </p:cNvPicPr>
          <p:nvPr/>
        </p:nvPicPr>
        <p:blipFill>
          <a:blip r:embed="rId2" cstate="print"/>
          <a:srcRect l="7087" t="15750" r="24401"/>
          <a:stretch>
            <a:fillRect/>
          </a:stretch>
        </p:blipFill>
        <p:spPr bwMode="auto">
          <a:xfrm>
            <a:off x="3635896" y="4581128"/>
            <a:ext cx="2088232" cy="19259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RITME</a:t>
            </a:r>
            <a:endParaRPr lang="es-ES" dirty="0"/>
          </a:p>
        </p:txBody>
      </p:sp>
      <p:pic>
        <p:nvPicPr>
          <p:cNvPr id="604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61187" t="13360" r="25762" b="16636"/>
          <a:stretch>
            <a:fillRect/>
          </a:stretch>
        </p:blipFill>
        <p:spPr bwMode="auto">
          <a:xfrm>
            <a:off x="1115616" y="260648"/>
            <a:ext cx="2005298" cy="6302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19" name="Picture 3" descr="C:\Users\argo\Pictures\timb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1628800"/>
            <a:ext cx="3577264" cy="4504100"/>
          </a:xfrm>
          <a:prstGeom prst="rect">
            <a:avLst/>
          </a:prstGeom>
          <a:noFill/>
        </p:spPr>
      </p:pic>
      <p:pic>
        <p:nvPicPr>
          <p:cNvPr id="6" name="Picture 2" descr="C:\Users\argo\Pictures\el llibre.jpg"/>
          <p:cNvPicPr>
            <a:picLocks noChangeAspect="1" noChangeArrowheads="1"/>
          </p:cNvPicPr>
          <p:nvPr/>
        </p:nvPicPr>
        <p:blipFill>
          <a:blip r:embed="rId4" cstate="print"/>
          <a:srcRect l="7476" t="9051" r="19288"/>
          <a:stretch>
            <a:fillRect/>
          </a:stretch>
        </p:blipFill>
        <p:spPr bwMode="auto">
          <a:xfrm>
            <a:off x="7299120" y="0"/>
            <a:ext cx="1844880" cy="171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RITME</a:t>
            </a:r>
            <a:endParaRPr lang="es-ES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ca-ES" dirty="0" smtClean="0"/>
              <a:t>	Mira si trobes un ritme marcat dins “La Sardana”, de Joan Maragall,  </a:t>
            </a:r>
            <a:br>
              <a:rPr lang="ca-ES" dirty="0" smtClean="0"/>
            </a:br>
            <a:r>
              <a:rPr lang="ca-ES" dirty="0" smtClean="0"/>
              <a:t>   </a:t>
            </a:r>
            <a:br>
              <a:rPr lang="ca-ES" dirty="0" smtClean="0"/>
            </a:br>
            <a:r>
              <a:rPr lang="ca-ES" dirty="0" smtClean="0"/>
              <a:t>“La sardana és la dansa més bella / de totes les danses que es fan i es desfan; / és la mòbil, magnífica anella / que amb pausa i amb mida va lenta oscil·lant.”</a:t>
            </a:r>
            <a:br>
              <a:rPr lang="ca-ES" dirty="0" smtClean="0"/>
            </a:br>
            <a:r>
              <a:rPr lang="ca-ES" dirty="0" smtClean="0"/>
              <a:t/>
            </a:r>
            <a:br>
              <a:rPr lang="ca-ES" dirty="0" smtClean="0"/>
            </a:br>
            <a:r>
              <a:rPr lang="ca-ES" sz="2200" dirty="0" smtClean="0"/>
              <a:t>[Els anapests es van repetint sense aturar-se al final dels versos femenins; només la rima, no la mètrica, marca el final de cada vers: U </a:t>
            </a:r>
            <a:r>
              <a:rPr lang="ca-ES" sz="2200" dirty="0" err="1" smtClean="0"/>
              <a:t>U</a:t>
            </a:r>
            <a:r>
              <a:rPr lang="ca-ES" sz="2200" dirty="0" smtClean="0"/>
              <a:t> -]</a:t>
            </a:r>
            <a:endParaRPr lang="es-ES" sz="2200" dirty="0"/>
          </a:p>
        </p:txBody>
      </p:sp>
      <p:pic>
        <p:nvPicPr>
          <p:cNvPr id="1026" name="Picture 2" descr="C:\Users\argo\Pictures\el llibre.jpg"/>
          <p:cNvPicPr>
            <a:picLocks noChangeAspect="1" noChangeArrowheads="1"/>
          </p:cNvPicPr>
          <p:nvPr/>
        </p:nvPicPr>
        <p:blipFill>
          <a:blip r:embed="rId2" cstate="print"/>
          <a:srcRect l="7476" t="9051" r="19288"/>
          <a:stretch>
            <a:fillRect/>
          </a:stretch>
        </p:blipFill>
        <p:spPr bwMode="auto">
          <a:xfrm>
            <a:off x="7299120" y="0"/>
            <a:ext cx="1844880" cy="171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1115616" y="1600200"/>
            <a:ext cx="7571184" cy="4525963"/>
          </a:xfrm>
        </p:spPr>
        <p:txBody>
          <a:bodyPr numCol="2">
            <a:normAutofit fontScale="40000" lnSpcReduction="20000"/>
          </a:bodyPr>
          <a:lstStyle/>
          <a:p>
            <a:pPr>
              <a:buNone/>
            </a:pPr>
            <a:r>
              <a:rPr lang="ca-ES" sz="4500" b="1" dirty="0" smtClean="0"/>
              <a:t>El casament del llapis i la goma </a:t>
            </a:r>
          </a:p>
          <a:p>
            <a:pPr>
              <a:buNone/>
            </a:pPr>
            <a:endParaRPr lang="ca-ES" dirty="0" smtClean="0"/>
          </a:p>
          <a:p>
            <a:pPr>
              <a:buNone/>
            </a:pPr>
            <a:r>
              <a:rPr lang="ca-ES" dirty="0" smtClean="0"/>
              <a:t>Un llapis de dibuixar</a:t>
            </a:r>
          </a:p>
          <a:p>
            <a:pPr>
              <a:buNone/>
            </a:pPr>
            <a:r>
              <a:rPr lang="ca-ES" dirty="0" smtClean="0"/>
              <a:t>i una goma d’esborrar</a:t>
            </a:r>
          </a:p>
          <a:p>
            <a:pPr>
              <a:buNone/>
            </a:pPr>
            <a:r>
              <a:rPr lang="ca-ES" dirty="0" smtClean="0"/>
              <a:t>van voler fer un casament</a:t>
            </a:r>
          </a:p>
          <a:p>
            <a:pPr>
              <a:buNone/>
            </a:pPr>
            <a:r>
              <a:rPr lang="ca-ES" dirty="0" smtClean="0"/>
              <a:t>que en parlés tota la gent.</a:t>
            </a:r>
          </a:p>
          <a:p>
            <a:pPr>
              <a:buNone/>
            </a:pPr>
            <a:endParaRPr lang="ca-ES" dirty="0" smtClean="0"/>
          </a:p>
          <a:p>
            <a:pPr>
              <a:buNone/>
            </a:pPr>
            <a:r>
              <a:rPr lang="ca-ES" dirty="0" smtClean="0"/>
              <a:t>Ell es va posar un barret</a:t>
            </a:r>
          </a:p>
          <a:p>
            <a:pPr>
              <a:buNone/>
            </a:pPr>
            <a:r>
              <a:rPr lang="ca-ES" dirty="0" smtClean="0"/>
              <a:t>que semblava un panellet</a:t>
            </a:r>
          </a:p>
          <a:p>
            <a:pPr>
              <a:buNone/>
            </a:pPr>
            <a:r>
              <a:rPr lang="ca-ES" dirty="0" smtClean="0"/>
              <a:t>i ella una sabata rosa</a:t>
            </a:r>
          </a:p>
          <a:p>
            <a:pPr>
              <a:buNone/>
            </a:pPr>
            <a:r>
              <a:rPr lang="ca-ES" dirty="0" smtClean="0"/>
              <a:t>que li feia molta nosa.</a:t>
            </a:r>
          </a:p>
          <a:p>
            <a:pPr>
              <a:buNone/>
            </a:pPr>
            <a:endParaRPr lang="ca-ES" dirty="0" smtClean="0"/>
          </a:p>
          <a:p>
            <a:pPr>
              <a:buNone/>
            </a:pPr>
            <a:r>
              <a:rPr lang="ca-ES" dirty="0" smtClean="0"/>
              <a:t>Ell va dibuixar un convit</a:t>
            </a:r>
          </a:p>
          <a:p>
            <a:pPr>
              <a:buNone/>
            </a:pPr>
            <a:r>
              <a:rPr lang="ca-ES" dirty="0" smtClean="0"/>
              <a:t>amb xampany i gall rostit</a:t>
            </a:r>
          </a:p>
          <a:p>
            <a:pPr>
              <a:buNone/>
            </a:pPr>
            <a:r>
              <a:rPr lang="ca-ES" dirty="0" smtClean="0"/>
              <a:t>i ella va esborrar-ne un tros</a:t>
            </a:r>
          </a:p>
          <a:p>
            <a:pPr>
              <a:buNone/>
            </a:pPr>
            <a:r>
              <a:rPr lang="ca-ES" dirty="0" smtClean="0"/>
              <a:t>per poder-hi posar arròs.</a:t>
            </a:r>
            <a:br>
              <a:rPr lang="ca-ES" dirty="0" smtClean="0"/>
            </a:br>
            <a:r>
              <a:rPr lang="ca-ES" dirty="0" smtClean="0"/>
              <a:t/>
            </a:r>
            <a:br>
              <a:rPr lang="ca-ES" dirty="0" smtClean="0"/>
            </a:br>
            <a:endParaRPr lang="ca-ES" dirty="0" smtClean="0"/>
          </a:p>
          <a:p>
            <a:pPr>
              <a:buNone/>
            </a:pPr>
            <a:r>
              <a:rPr lang="ca-ES" dirty="0" smtClean="0"/>
              <a:t>En ser l’hora de la festa</a:t>
            </a:r>
          </a:p>
          <a:p>
            <a:pPr>
              <a:buNone/>
            </a:pPr>
            <a:r>
              <a:rPr lang="ca-ES" dirty="0" smtClean="0"/>
              <a:t>ell va dirigir l’orquestra</a:t>
            </a:r>
          </a:p>
          <a:p>
            <a:pPr>
              <a:buNone/>
            </a:pPr>
            <a:r>
              <a:rPr lang="ca-ES" dirty="0" smtClean="0"/>
              <a:t>i ella va esborrar un trombó</a:t>
            </a:r>
          </a:p>
          <a:p>
            <a:pPr>
              <a:buNone/>
            </a:pPr>
            <a:r>
              <a:rPr lang="ca-ES" dirty="0" smtClean="0"/>
              <a:t>que li feia mitja por.</a:t>
            </a:r>
            <a:br>
              <a:rPr lang="ca-ES" dirty="0" smtClean="0"/>
            </a:br>
            <a:r>
              <a:rPr lang="ca-ES" dirty="0" smtClean="0"/>
              <a:t/>
            </a:r>
            <a:br>
              <a:rPr lang="ca-ES" dirty="0" smtClean="0"/>
            </a:br>
            <a:endParaRPr lang="ca-ES" dirty="0" smtClean="0"/>
          </a:p>
          <a:p>
            <a:pPr>
              <a:buNone/>
            </a:pPr>
            <a:r>
              <a:rPr lang="ca-ES" dirty="0" smtClean="0"/>
              <a:t>I quan va arribar la nit</a:t>
            </a:r>
          </a:p>
          <a:p>
            <a:pPr>
              <a:buNone/>
            </a:pPr>
            <a:r>
              <a:rPr lang="ca-ES" dirty="0" smtClean="0"/>
              <a:t>ell era més llarg que el llit</a:t>
            </a:r>
          </a:p>
          <a:p>
            <a:pPr>
              <a:buNone/>
            </a:pPr>
            <a:r>
              <a:rPr lang="ca-ES" dirty="0" smtClean="0"/>
              <a:t>i va haver-lo d’estirar</a:t>
            </a:r>
          </a:p>
          <a:p>
            <a:pPr>
              <a:buNone/>
            </a:pPr>
            <a:r>
              <a:rPr lang="ca-ES" dirty="0" smtClean="0"/>
              <a:t>com un dia sense pa.</a:t>
            </a:r>
            <a:br>
              <a:rPr lang="ca-ES" dirty="0" smtClean="0"/>
            </a:br>
            <a:r>
              <a:rPr lang="ca-ES" dirty="0" smtClean="0"/>
              <a:t/>
            </a:r>
            <a:br>
              <a:rPr lang="ca-ES" dirty="0" smtClean="0"/>
            </a:br>
            <a:endParaRPr lang="ca-ES" dirty="0" smtClean="0"/>
          </a:p>
          <a:p>
            <a:pPr>
              <a:buNone/>
            </a:pPr>
            <a:r>
              <a:rPr lang="ca-ES" dirty="0" smtClean="0"/>
              <a:t>Ella, amb camisa de tul,</a:t>
            </a:r>
          </a:p>
          <a:p>
            <a:pPr>
              <a:buNone/>
            </a:pPr>
            <a:r>
              <a:rPr lang="ca-ES" dirty="0" smtClean="0"/>
              <a:t>no hi podia posar el cul</a:t>
            </a:r>
          </a:p>
          <a:p>
            <a:pPr>
              <a:buNone/>
            </a:pPr>
            <a:r>
              <a:rPr lang="ca-ES" dirty="0" smtClean="0"/>
              <a:t>i va esborrar-ne la vora</a:t>
            </a:r>
          </a:p>
          <a:p>
            <a:pPr>
              <a:buNone/>
            </a:pPr>
            <a:r>
              <a:rPr lang="ca-ES" dirty="0" smtClean="0"/>
              <a:t>per poder-lo treure a fora.</a:t>
            </a:r>
          </a:p>
          <a:p>
            <a:pPr>
              <a:buNone/>
            </a:pPr>
            <a:endParaRPr lang="ca-ES" dirty="0" smtClean="0"/>
          </a:p>
          <a:p>
            <a:pPr>
              <a:buNone/>
            </a:pPr>
            <a:r>
              <a:rPr lang="ca-ES" dirty="0" smtClean="0"/>
              <a:t>Ell va somiar un castell</a:t>
            </a:r>
          </a:p>
          <a:p>
            <a:pPr>
              <a:buNone/>
            </a:pPr>
            <a:r>
              <a:rPr lang="ca-ES" dirty="0" smtClean="0"/>
              <a:t>on el rei era igual que ell</a:t>
            </a:r>
          </a:p>
          <a:p>
            <a:pPr>
              <a:buNone/>
            </a:pPr>
            <a:r>
              <a:rPr lang="ca-ES" dirty="0" smtClean="0"/>
              <a:t>i ella va esborrar el palau</a:t>
            </a:r>
          </a:p>
          <a:p>
            <a:pPr>
              <a:buNone/>
            </a:pPr>
            <a:r>
              <a:rPr lang="ca-ES" dirty="0" smtClean="0"/>
              <a:t>on dormia el príncep blau.</a:t>
            </a:r>
          </a:p>
          <a:p>
            <a:pPr>
              <a:buNone/>
            </a:pPr>
            <a:endParaRPr lang="ca-ES" dirty="0" smtClean="0"/>
          </a:p>
          <a:p>
            <a:pPr>
              <a:buNone/>
            </a:pPr>
            <a:r>
              <a:rPr lang="ca-ES" dirty="0" smtClean="0"/>
              <a:t>		MIQUEL DESCLOT</a:t>
            </a:r>
          </a:p>
          <a:p>
            <a:endParaRPr lang="ca-ES" dirty="0"/>
          </a:p>
        </p:txBody>
      </p:sp>
      <p:pic>
        <p:nvPicPr>
          <p:cNvPr id="3073" name="Picture 1" descr="C:\Users\argo\Pictures\detall llapis.jpg"/>
          <p:cNvPicPr>
            <a:picLocks noChangeAspect="1" noChangeArrowheads="1"/>
          </p:cNvPicPr>
          <p:nvPr/>
        </p:nvPicPr>
        <p:blipFill>
          <a:blip r:embed="rId2" cstate="print"/>
          <a:srcRect l="24425" r="18456"/>
          <a:stretch>
            <a:fillRect/>
          </a:stretch>
        </p:blipFill>
        <p:spPr bwMode="auto">
          <a:xfrm>
            <a:off x="7524328" y="4365104"/>
            <a:ext cx="1224136" cy="2143125"/>
          </a:xfrm>
          <a:prstGeom prst="rect">
            <a:avLst/>
          </a:prstGeom>
          <a:noFill/>
        </p:spPr>
      </p:pic>
      <p:pic>
        <p:nvPicPr>
          <p:cNvPr id="3074" name="Picture 2" descr="C:\Users\argo\Pictures\goma esborr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16296" y="5445224"/>
            <a:ext cx="1375228" cy="11012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contingut 2"/>
          <p:cNvSpPr>
            <a:spLocks noGrp="1"/>
          </p:cNvSpPr>
          <p:nvPr>
            <p:ph idx="4294967295"/>
          </p:nvPr>
        </p:nvSpPr>
        <p:spPr>
          <a:xfrm>
            <a:off x="467544" y="333374"/>
            <a:ext cx="9145016" cy="6119961"/>
          </a:xfrm>
        </p:spPr>
        <p:txBody>
          <a:bodyPr numCol="2">
            <a:normAutofit fontScale="47500" lnSpcReduction="20000"/>
          </a:bodyPr>
          <a:lstStyle/>
          <a:p>
            <a:pPr>
              <a:buNone/>
            </a:pPr>
            <a:r>
              <a:rPr lang="ca-ES" sz="5100" b="1" dirty="0" smtClean="0"/>
              <a:t>	La fera ferotge</a:t>
            </a:r>
            <a:r>
              <a:rPr lang="ca-ES" sz="5100" dirty="0" smtClean="0"/>
              <a:t> </a:t>
            </a:r>
          </a:p>
          <a:p>
            <a:pPr>
              <a:buNone/>
            </a:pPr>
            <a:r>
              <a:rPr lang="ca-ES" dirty="0" smtClean="0"/>
              <a:t>	</a:t>
            </a:r>
          </a:p>
          <a:p>
            <a:pPr>
              <a:buNone/>
            </a:pPr>
            <a:r>
              <a:rPr lang="ca-ES" dirty="0" smtClean="0"/>
              <a:t>	</a:t>
            </a:r>
          </a:p>
          <a:p>
            <a:pPr>
              <a:buNone/>
            </a:pPr>
            <a:endParaRPr lang="ca-ES" sz="2900" dirty="0" smtClean="0"/>
          </a:p>
          <a:p>
            <a:pPr>
              <a:buNone/>
            </a:pPr>
            <a:endParaRPr lang="ca-ES" sz="2900" dirty="0" smtClean="0"/>
          </a:p>
          <a:p>
            <a:pPr>
              <a:buNone/>
            </a:pPr>
            <a:r>
              <a:rPr lang="ca-ES" sz="2900" dirty="0" smtClean="0"/>
              <a:t>	Per ordre de l'Alcalde,  </a:t>
            </a:r>
            <a:br>
              <a:rPr lang="ca-ES" sz="2900" dirty="0" smtClean="0"/>
            </a:br>
            <a:r>
              <a:rPr lang="ca-ES" sz="2900" dirty="0" smtClean="0"/>
              <a:t>es fa saber a tothom </a:t>
            </a:r>
            <a:br>
              <a:rPr lang="ca-ES" sz="2900" dirty="0" smtClean="0"/>
            </a:br>
            <a:r>
              <a:rPr lang="ca-ES" sz="2900" dirty="0" smtClean="0"/>
              <a:t>que una fera ferotge </a:t>
            </a:r>
            <a:br>
              <a:rPr lang="ca-ES" sz="2900" dirty="0" smtClean="0"/>
            </a:br>
            <a:r>
              <a:rPr lang="ca-ES" sz="2900" dirty="0" smtClean="0"/>
              <a:t>del Parc s'escaparà. </a:t>
            </a:r>
            <a:br>
              <a:rPr lang="ca-ES" sz="2900" dirty="0" smtClean="0"/>
            </a:br>
            <a:r>
              <a:rPr lang="ca-ES" sz="2900" dirty="0" smtClean="0"/>
              <a:t>Es prega a les senyores </a:t>
            </a:r>
            <a:br>
              <a:rPr lang="ca-ES" sz="2900" dirty="0" smtClean="0"/>
            </a:br>
            <a:r>
              <a:rPr lang="ca-ES" sz="2900" dirty="0" smtClean="0"/>
              <a:t>comprin força aliments, </a:t>
            </a:r>
            <a:br>
              <a:rPr lang="ca-ES" sz="2900" dirty="0" smtClean="0"/>
            </a:br>
            <a:r>
              <a:rPr lang="ca-ES" sz="2900" dirty="0" smtClean="0"/>
              <a:t>i no surtin de casa </a:t>
            </a:r>
            <a:br>
              <a:rPr lang="ca-ES" sz="2900" dirty="0" smtClean="0"/>
            </a:br>
            <a:r>
              <a:rPr lang="ca-ES" sz="2900" dirty="0" smtClean="0"/>
              <a:t>fins que torni el "bon temps". </a:t>
            </a:r>
            <a:br>
              <a:rPr lang="ca-ES" sz="2900" dirty="0" smtClean="0"/>
            </a:br>
            <a:r>
              <a:rPr lang="ca-ES" sz="2900" dirty="0" smtClean="0"/>
              <a:t>Tot el que </a:t>
            </a:r>
            <a:r>
              <a:rPr lang="ca-ES" sz="2900" dirty="0" err="1" smtClean="0"/>
              <a:t>tingue</a:t>
            </a:r>
            <a:r>
              <a:rPr lang="ca-ES" sz="2900" dirty="0" smtClean="0"/>
              <a:t> cotxe </a:t>
            </a:r>
            <a:br>
              <a:rPr lang="ca-ES" sz="2900" dirty="0" smtClean="0"/>
            </a:br>
            <a:r>
              <a:rPr lang="ca-ES" sz="2900" dirty="0" smtClean="0"/>
              <a:t>que foti el camp corrents, </a:t>
            </a:r>
            <a:br>
              <a:rPr lang="ca-ES" sz="2900" dirty="0" smtClean="0"/>
            </a:br>
            <a:r>
              <a:rPr lang="ca-ES" sz="2900" dirty="0" smtClean="0"/>
              <a:t>i se'n vagi a la platja, </a:t>
            </a:r>
            <a:br>
              <a:rPr lang="ca-ES" sz="2900" dirty="0" smtClean="0"/>
            </a:br>
            <a:r>
              <a:rPr lang="ca-ES" sz="2900" dirty="0" smtClean="0"/>
              <a:t>a la torre o als hotels. </a:t>
            </a:r>
            <a:br>
              <a:rPr lang="ca-ES" sz="2900" dirty="0" smtClean="0"/>
            </a:br>
            <a:endParaRPr lang="ca-ES" sz="2900" dirty="0" smtClean="0"/>
          </a:p>
          <a:p>
            <a:pPr>
              <a:buNone/>
            </a:pPr>
            <a:r>
              <a:rPr lang="ca-ES" sz="2900" dirty="0" smtClean="0"/>
              <a:t>	L'Alcalde s'encarrega, </a:t>
            </a:r>
            <a:br>
              <a:rPr lang="ca-ES" sz="2900" dirty="0" smtClean="0"/>
            </a:br>
            <a:r>
              <a:rPr lang="ca-ES" sz="2900" dirty="0" smtClean="0"/>
              <a:t>fent ús dels seus poders,  </a:t>
            </a:r>
            <a:br>
              <a:rPr lang="ca-ES" sz="2900" dirty="0" smtClean="0"/>
            </a:br>
            <a:r>
              <a:rPr lang="ca-ES" sz="2900" dirty="0" smtClean="0"/>
              <a:t>de la fera ferotge </a:t>
            </a:r>
            <a:br>
              <a:rPr lang="ca-ES" sz="2900" dirty="0" smtClean="0"/>
            </a:br>
            <a:r>
              <a:rPr lang="ca-ES" sz="2900" dirty="0" smtClean="0"/>
              <a:t>deixar-la sense dents. </a:t>
            </a:r>
            <a:br>
              <a:rPr lang="ca-ES" sz="2900" dirty="0" smtClean="0"/>
            </a:br>
            <a:r>
              <a:rPr lang="ca-ES" sz="2900" dirty="0" smtClean="0"/>
              <a:t>El qui això no acompleixi, </a:t>
            </a:r>
            <a:br>
              <a:rPr lang="ca-ES" sz="2900" dirty="0" smtClean="0"/>
            </a:br>
            <a:r>
              <a:rPr lang="ca-ES" sz="2900" dirty="0" smtClean="0"/>
              <a:t>que no es </a:t>
            </a:r>
            <a:r>
              <a:rPr lang="ca-ES" sz="2900" dirty="0" err="1" smtClean="0"/>
              <a:t>queixe</a:t>
            </a:r>
            <a:r>
              <a:rPr lang="ca-ES" sz="2900" dirty="0" smtClean="0"/>
              <a:t> després </a:t>
            </a:r>
            <a:br>
              <a:rPr lang="ca-ES" sz="2900" dirty="0" smtClean="0"/>
            </a:br>
            <a:r>
              <a:rPr lang="ca-ES" sz="2900" dirty="0" smtClean="0"/>
              <a:t>si per culpa de la fera </a:t>
            </a:r>
            <a:br>
              <a:rPr lang="ca-ES" sz="2900" dirty="0" smtClean="0"/>
            </a:br>
            <a:r>
              <a:rPr lang="ca-ES" sz="2900" dirty="0" smtClean="0"/>
              <a:t>ell passa algun turment. </a:t>
            </a:r>
          </a:p>
          <a:p>
            <a:pPr>
              <a:buNone/>
            </a:pPr>
            <a:r>
              <a:rPr lang="ca-ES" sz="2900" dirty="0" smtClean="0"/>
              <a:t>	Jo que no tinc ni casa, </a:t>
            </a:r>
            <a:br>
              <a:rPr lang="ca-ES" sz="2900" dirty="0" smtClean="0"/>
            </a:br>
            <a:r>
              <a:rPr lang="ca-ES" sz="2900" dirty="0" smtClean="0"/>
              <a:t>ni cotxe, ni un carret, </a:t>
            </a:r>
            <a:br>
              <a:rPr lang="ca-ES" sz="2900" dirty="0" smtClean="0"/>
            </a:br>
            <a:r>
              <a:rPr lang="ca-ES" sz="2900" dirty="0" smtClean="0"/>
              <a:t>em vaig trobar aquell dia </a:t>
            </a:r>
            <a:br>
              <a:rPr lang="ca-ES" sz="2900" dirty="0" smtClean="0"/>
            </a:br>
            <a:r>
              <a:rPr lang="ca-ES" sz="2900" dirty="0" smtClean="0"/>
              <a:t>la fera pel carrer. </a:t>
            </a:r>
            <a:br>
              <a:rPr lang="ca-ES" sz="2900" dirty="0" smtClean="0"/>
            </a:br>
            <a:endParaRPr lang="ca-ES" sz="2900" dirty="0" smtClean="0"/>
          </a:p>
          <a:p>
            <a:pPr>
              <a:buNone/>
            </a:pPr>
            <a:endParaRPr lang="ca-ES" sz="2900" dirty="0" smtClean="0"/>
          </a:p>
          <a:p>
            <a:pPr>
              <a:buNone/>
            </a:pPr>
            <a:r>
              <a:rPr lang="ca-ES" sz="2900" dirty="0" smtClean="0"/>
              <a:t>	Tremolant i mig mort, </a:t>
            </a:r>
            <a:br>
              <a:rPr lang="ca-ES" sz="2900" dirty="0" smtClean="0"/>
            </a:br>
            <a:r>
              <a:rPr lang="ca-ES" sz="2900" dirty="0" smtClean="0"/>
              <a:t>-Ai Déu, redéu, la fera! </a:t>
            </a:r>
            <a:br>
              <a:rPr lang="ca-ES" sz="2900" dirty="0" smtClean="0"/>
            </a:br>
            <a:r>
              <a:rPr lang="ca-ES" sz="2900" dirty="0" smtClean="0"/>
              <a:t>I en veure'm tan fotut, </a:t>
            </a:r>
            <a:br>
              <a:rPr lang="ca-ES" sz="2900" dirty="0" smtClean="0"/>
            </a:br>
            <a:r>
              <a:rPr lang="ca-ES" sz="2900" dirty="0" smtClean="0"/>
              <a:t>em va dir molt planera: </a:t>
            </a:r>
            <a:br>
              <a:rPr lang="ca-ES" sz="2900" dirty="0" smtClean="0"/>
            </a:br>
            <a:r>
              <a:rPr lang="ca-ES" sz="2900" dirty="0" smtClean="0"/>
              <a:t>-Xicot, per què tremoles? </a:t>
            </a:r>
            <a:br>
              <a:rPr lang="ca-ES" sz="2900" dirty="0" smtClean="0"/>
            </a:br>
            <a:r>
              <a:rPr lang="ca-ES" sz="2900" dirty="0" smtClean="0"/>
              <a:t>Jo no te'm menjaré. </a:t>
            </a:r>
            <a:br>
              <a:rPr lang="ca-ES" sz="2900" dirty="0" smtClean="0"/>
            </a:br>
            <a:r>
              <a:rPr lang="ca-ES" sz="2900" dirty="0" smtClean="0"/>
              <a:t>I doncs per què t'escapes </a:t>
            </a:r>
            <a:br>
              <a:rPr lang="ca-ES" sz="2900" dirty="0" smtClean="0"/>
            </a:br>
            <a:r>
              <a:rPr lang="ca-ES" sz="2900" dirty="0" smtClean="0"/>
              <a:t>del lloc que tens marcat? </a:t>
            </a:r>
            <a:br>
              <a:rPr lang="ca-ES" sz="2900" dirty="0" smtClean="0"/>
            </a:br>
            <a:r>
              <a:rPr lang="ca-ES" sz="2900" dirty="0" smtClean="0"/>
              <a:t>-Vull parlar amb l'Alcalde </a:t>
            </a:r>
            <a:br>
              <a:rPr lang="ca-ES" sz="2900" dirty="0" smtClean="0"/>
            </a:br>
            <a:r>
              <a:rPr lang="ca-ES" sz="2900" dirty="0" smtClean="0"/>
              <a:t>i dir-li que tinc fam, </a:t>
            </a:r>
            <a:br>
              <a:rPr lang="ca-ES" sz="2900" dirty="0" smtClean="0"/>
            </a:br>
            <a:r>
              <a:rPr lang="ca-ES" sz="2900" dirty="0" smtClean="0"/>
              <a:t>que la gàbia és petita, </a:t>
            </a:r>
            <a:br>
              <a:rPr lang="ca-ES" sz="2900" dirty="0" smtClean="0"/>
            </a:br>
            <a:r>
              <a:rPr lang="ca-ES" sz="2900" dirty="0" smtClean="0"/>
              <a:t>jo </a:t>
            </a:r>
            <a:r>
              <a:rPr lang="ca-ES" sz="2900" dirty="0" err="1" smtClean="0"/>
              <a:t>necessite</a:t>
            </a:r>
            <a:r>
              <a:rPr lang="ca-ES" sz="2900" dirty="0" smtClean="0"/>
              <a:t> espai. </a:t>
            </a:r>
          </a:p>
          <a:p>
            <a:pPr>
              <a:buNone/>
            </a:pPr>
            <a:r>
              <a:rPr lang="ca-ES" sz="2900" dirty="0" smtClean="0"/>
              <a:t/>
            </a:r>
            <a:br>
              <a:rPr lang="ca-ES" sz="2900" dirty="0" smtClean="0"/>
            </a:br>
            <a:r>
              <a:rPr lang="ca-ES" sz="2900" dirty="0" smtClean="0"/>
              <a:t>Els guàrdies que la veuen </a:t>
            </a:r>
            <a:br>
              <a:rPr lang="ca-ES" sz="2900" dirty="0" smtClean="0"/>
            </a:br>
            <a:r>
              <a:rPr lang="ca-ES" sz="2900" dirty="0" smtClean="0"/>
              <a:t>la volen empaitar. </a:t>
            </a:r>
            <a:br>
              <a:rPr lang="ca-ES" sz="2900" dirty="0" smtClean="0"/>
            </a:br>
            <a:r>
              <a:rPr lang="ca-ES" sz="2900" dirty="0" smtClean="0"/>
              <a:t>La fera es defensa, </a:t>
            </a:r>
            <a:br>
              <a:rPr lang="ca-ES" sz="2900" dirty="0" smtClean="0"/>
            </a:br>
            <a:r>
              <a:rPr lang="ca-ES" sz="2900" dirty="0" smtClean="0"/>
              <a:t>no la deixen parlar. </a:t>
            </a:r>
            <a:br>
              <a:rPr lang="ca-ES" sz="2900" dirty="0" smtClean="0"/>
            </a:br>
            <a:r>
              <a:rPr lang="ca-ES" sz="2900" dirty="0" smtClean="0"/>
              <a:t>Com són molts i ella és sola, </a:t>
            </a:r>
            <a:br>
              <a:rPr lang="ca-ES" sz="2900" dirty="0" smtClean="0"/>
            </a:br>
            <a:r>
              <a:rPr lang="ca-ES" sz="2900" dirty="0" smtClean="0"/>
              <a:t>no pot, i me l'estoven, </a:t>
            </a:r>
            <a:br>
              <a:rPr lang="ca-ES" sz="2900" dirty="0" smtClean="0"/>
            </a:br>
            <a:r>
              <a:rPr lang="ca-ES" sz="2900" dirty="0" smtClean="0"/>
              <a:t>i emprenyats per la feina </a:t>
            </a:r>
            <a:br>
              <a:rPr lang="ca-ES" sz="2900" dirty="0" smtClean="0"/>
            </a:br>
            <a:r>
              <a:rPr lang="ca-ES" sz="2900" dirty="0" smtClean="0"/>
              <a:t>a la gàbia me la tornen. </a:t>
            </a:r>
          </a:p>
          <a:p>
            <a:pPr>
              <a:buNone/>
            </a:pPr>
            <a:r>
              <a:rPr lang="ca-ES" sz="2900" dirty="0" smtClean="0"/>
              <a:t>	</a:t>
            </a:r>
          </a:p>
          <a:p>
            <a:pPr>
              <a:buNone/>
            </a:pPr>
            <a:r>
              <a:rPr lang="ca-ES" sz="2900" dirty="0" smtClean="0"/>
              <a:t>	Per ordre de l'Alcalde, </a:t>
            </a:r>
            <a:br>
              <a:rPr lang="ca-ES" sz="2900" dirty="0" smtClean="0"/>
            </a:br>
            <a:r>
              <a:rPr lang="ca-ES" sz="2900" dirty="0" smtClean="0"/>
              <a:t>es fa saber a tothom </a:t>
            </a:r>
            <a:br>
              <a:rPr lang="ca-ES" sz="2900" dirty="0" smtClean="0"/>
            </a:br>
            <a:r>
              <a:rPr lang="ca-ES" sz="2900" dirty="0" smtClean="0"/>
              <a:t>que la fera ferotge </a:t>
            </a:r>
            <a:br>
              <a:rPr lang="ca-ES" sz="2900" dirty="0" smtClean="0"/>
            </a:br>
            <a:r>
              <a:rPr lang="ca-ES" sz="2900" dirty="0" smtClean="0"/>
              <a:t>ja no ens traurà la son. </a:t>
            </a:r>
            <a:br>
              <a:rPr lang="ca-ES" sz="2900" dirty="0" smtClean="0"/>
            </a:br>
            <a:r>
              <a:rPr lang="ca-ES" sz="2900" dirty="0" smtClean="0"/>
              <a:t>I gràcies a la força, </a:t>
            </a:r>
            <a:br>
              <a:rPr lang="ca-ES" sz="2900" dirty="0" smtClean="0"/>
            </a:br>
            <a:r>
              <a:rPr lang="ca-ES" sz="2900" dirty="0" smtClean="0"/>
              <a:t>no ha passat res de nou; </a:t>
            </a:r>
            <a:br>
              <a:rPr lang="ca-ES" sz="2900" dirty="0" smtClean="0"/>
            </a:br>
            <a:r>
              <a:rPr lang="ca-ES" sz="2900" dirty="0" smtClean="0"/>
              <a:t>tot és normal i "maco", </a:t>
            </a:r>
            <a:br>
              <a:rPr lang="ca-ES" sz="2900" dirty="0" smtClean="0"/>
            </a:br>
            <a:r>
              <a:rPr lang="ca-ES" sz="2900" dirty="0" smtClean="0"/>
              <a:t>i el poble resta en pau.  </a:t>
            </a:r>
          </a:p>
          <a:p>
            <a:pPr>
              <a:buNone/>
            </a:pPr>
            <a:endParaRPr lang="ca-ES" sz="2900" dirty="0" smtClean="0"/>
          </a:p>
          <a:p>
            <a:pPr>
              <a:buNone/>
            </a:pPr>
            <a:r>
              <a:rPr lang="ca-ES" sz="2900" dirty="0" smtClean="0"/>
              <a:t>			OVIDI MONTLLOR</a:t>
            </a:r>
          </a:p>
          <a:p>
            <a:endParaRPr lang="es-ES" dirty="0"/>
          </a:p>
        </p:txBody>
      </p:sp>
      <p:pic>
        <p:nvPicPr>
          <p:cNvPr id="4097" name="Picture 1" descr="C:\Users\argo\Pictures\fera ferotge.jpg"/>
          <p:cNvPicPr>
            <a:picLocks noChangeAspect="1" noChangeArrowheads="1"/>
          </p:cNvPicPr>
          <p:nvPr/>
        </p:nvPicPr>
        <p:blipFill>
          <a:blip r:embed="rId2" cstate="print"/>
          <a:srcRect l="14462" t="7672" r="8001" b="8578"/>
          <a:stretch>
            <a:fillRect/>
          </a:stretch>
        </p:blipFill>
        <p:spPr bwMode="auto">
          <a:xfrm>
            <a:off x="3059832" y="404664"/>
            <a:ext cx="1728192" cy="1715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706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7899" t="39841" r="30941" b="21796"/>
          <a:stretch>
            <a:fillRect/>
          </a:stretch>
        </p:blipFill>
        <p:spPr bwMode="auto">
          <a:xfrm>
            <a:off x="395536" y="2348880"/>
            <a:ext cx="8424936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contingut 2"/>
          <p:cNvSpPr>
            <a:spLocks noGrp="1"/>
          </p:cNvSpPr>
          <p:nvPr>
            <p:ph idx="4294967295"/>
          </p:nvPr>
        </p:nvSpPr>
        <p:spPr>
          <a:xfrm>
            <a:off x="467544" y="333374"/>
            <a:ext cx="9145016" cy="6119961"/>
          </a:xfrm>
        </p:spPr>
        <p:txBody>
          <a:bodyPr numCol="2">
            <a:normAutofit fontScale="47500" lnSpcReduction="20000"/>
          </a:bodyPr>
          <a:lstStyle/>
          <a:p>
            <a:pPr>
              <a:buNone/>
            </a:pPr>
            <a:r>
              <a:rPr lang="ca-ES" sz="5100" b="1" dirty="0" smtClean="0"/>
              <a:t>	La fera ferotge</a:t>
            </a:r>
            <a:r>
              <a:rPr lang="ca-ES" sz="5100" dirty="0" smtClean="0"/>
              <a:t> </a:t>
            </a:r>
          </a:p>
          <a:p>
            <a:pPr>
              <a:buNone/>
            </a:pPr>
            <a:r>
              <a:rPr lang="ca-ES" dirty="0" smtClean="0"/>
              <a:t>	</a:t>
            </a:r>
          </a:p>
          <a:p>
            <a:pPr>
              <a:buNone/>
            </a:pPr>
            <a:r>
              <a:rPr lang="ca-ES" dirty="0" smtClean="0"/>
              <a:t>	</a:t>
            </a:r>
          </a:p>
          <a:p>
            <a:pPr>
              <a:buNone/>
            </a:pPr>
            <a:endParaRPr lang="ca-ES" sz="2900" dirty="0" smtClean="0"/>
          </a:p>
          <a:p>
            <a:pPr>
              <a:buNone/>
            </a:pPr>
            <a:endParaRPr lang="ca-ES" sz="2900" dirty="0" smtClean="0"/>
          </a:p>
          <a:p>
            <a:pPr>
              <a:buNone/>
            </a:pPr>
            <a:r>
              <a:rPr lang="ca-ES" sz="2900" dirty="0" smtClean="0"/>
              <a:t>	Per ordre de l'Alcalde,  </a:t>
            </a:r>
            <a:br>
              <a:rPr lang="ca-ES" sz="2900" dirty="0" smtClean="0"/>
            </a:br>
            <a:r>
              <a:rPr lang="ca-ES" sz="2900" dirty="0" smtClean="0"/>
              <a:t>es fa saber a tothom </a:t>
            </a:r>
            <a:br>
              <a:rPr lang="ca-ES" sz="2900" dirty="0" smtClean="0"/>
            </a:br>
            <a:r>
              <a:rPr lang="ca-ES" sz="2900" dirty="0" smtClean="0"/>
              <a:t>que una fera ferotge </a:t>
            </a:r>
            <a:br>
              <a:rPr lang="ca-ES" sz="2900" dirty="0" smtClean="0"/>
            </a:br>
            <a:r>
              <a:rPr lang="ca-ES" sz="2900" dirty="0" smtClean="0"/>
              <a:t>del Parc s'escaparà. </a:t>
            </a:r>
            <a:br>
              <a:rPr lang="ca-ES" sz="2900" dirty="0" smtClean="0"/>
            </a:br>
            <a:r>
              <a:rPr lang="ca-ES" sz="2900" dirty="0" smtClean="0"/>
              <a:t>Es prega a les senyores </a:t>
            </a:r>
            <a:br>
              <a:rPr lang="ca-ES" sz="2900" dirty="0" smtClean="0"/>
            </a:br>
            <a:r>
              <a:rPr lang="ca-ES" sz="2900" dirty="0" smtClean="0"/>
              <a:t>comprin força aliments, </a:t>
            </a:r>
            <a:br>
              <a:rPr lang="ca-ES" sz="2900" dirty="0" smtClean="0"/>
            </a:br>
            <a:r>
              <a:rPr lang="ca-ES" sz="2900" dirty="0" smtClean="0"/>
              <a:t>i no surtin de casa </a:t>
            </a:r>
            <a:br>
              <a:rPr lang="ca-ES" sz="2900" dirty="0" smtClean="0"/>
            </a:br>
            <a:r>
              <a:rPr lang="ca-ES" sz="2900" dirty="0" smtClean="0"/>
              <a:t>fins que torni el "bon temps". </a:t>
            </a:r>
            <a:br>
              <a:rPr lang="ca-ES" sz="2900" dirty="0" smtClean="0"/>
            </a:br>
            <a:r>
              <a:rPr lang="ca-ES" sz="2900" dirty="0" smtClean="0"/>
              <a:t>Tot el que </a:t>
            </a:r>
            <a:r>
              <a:rPr lang="ca-ES" sz="2900" dirty="0" err="1" smtClean="0"/>
              <a:t>tingue</a:t>
            </a:r>
            <a:r>
              <a:rPr lang="ca-ES" sz="2900" dirty="0" smtClean="0"/>
              <a:t> cotxe </a:t>
            </a:r>
            <a:br>
              <a:rPr lang="ca-ES" sz="2900" dirty="0" smtClean="0"/>
            </a:br>
            <a:r>
              <a:rPr lang="ca-ES" sz="2900" dirty="0" smtClean="0"/>
              <a:t>que foti el camp corrents, </a:t>
            </a:r>
            <a:br>
              <a:rPr lang="ca-ES" sz="2900" dirty="0" smtClean="0"/>
            </a:br>
            <a:r>
              <a:rPr lang="ca-ES" sz="2900" dirty="0" smtClean="0"/>
              <a:t>i se'n vagi a la platja, </a:t>
            </a:r>
            <a:br>
              <a:rPr lang="ca-ES" sz="2900" dirty="0" smtClean="0"/>
            </a:br>
            <a:r>
              <a:rPr lang="ca-ES" sz="2900" dirty="0" smtClean="0"/>
              <a:t>a la torre o als hotels. </a:t>
            </a:r>
            <a:br>
              <a:rPr lang="ca-ES" sz="2900" dirty="0" smtClean="0"/>
            </a:br>
            <a:endParaRPr lang="ca-ES" sz="2900" dirty="0" smtClean="0"/>
          </a:p>
          <a:p>
            <a:pPr>
              <a:buNone/>
            </a:pPr>
            <a:r>
              <a:rPr lang="ca-ES" sz="2900" dirty="0" smtClean="0"/>
              <a:t>	L'Alcalde s'encarrega, </a:t>
            </a:r>
            <a:br>
              <a:rPr lang="ca-ES" sz="2900" dirty="0" smtClean="0"/>
            </a:br>
            <a:r>
              <a:rPr lang="ca-ES" sz="2900" dirty="0" smtClean="0"/>
              <a:t>fent ús dels seus poders,  </a:t>
            </a:r>
            <a:br>
              <a:rPr lang="ca-ES" sz="2900" dirty="0" smtClean="0"/>
            </a:br>
            <a:r>
              <a:rPr lang="ca-ES" sz="2900" dirty="0" smtClean="0"/>
              <a:t>de la fera ferotge </a:t>
            </a:r>
            <a:br>
              <a:rPr lang="ca-ES" sz="2900" dirty="0" smtClean="0"/>
            </a:br>
            <a:r>
              <a:rPr lang="ca-ES" sz="2900" dirty="0" smtClean="0"/>
              <a:t>deixar-la sense dents. </a:t>
            </a:r>
            <a:br>
              <a:rPr lang="ca-ES" sz="2900" dirty="0" smtClean="0"/>
            </a:br>
            <a:r>
              <a:rPr lang="ca-ES" sz="2900" dirty="0" smtClean="0"/>
              <a:t>El qui això no acompleixi, </a:t>
            </a:r>
            <a:br>
              <a:rPr lang="ca-ES" sz="2900" dirty="0" smtClean="0"/>
            </a:br>
            <a:r>
              <a:rPr lang="ca-ES" sz="2900" dirty="0" smtClean="0"/>
              <a:t>que no es </a:t>
            </a:r>
            <a:r>
              <a:rPr lang="ca-ES" sz="2900" dirty="0" err="1" smtClean="0"/>
              <a:t>queixe</a:t>
            </a:r>
            <a:r>
              <a:rPr lang="ca-ES" sz="2900" dirty="0" smtClean="0"/>
              <a:t> després </a:t>
            </a:r>
            <a:br>
              <a:rPr lang="ca-ES" sz="2900" dirty="0" smtClean="0"/>
            </a:br>
            <a:r>
              <a:rPr lang="ca-ES" sz="2900" dirty="0" smtClean="0"/>
              <a:t>si per culpa de la fera </a:t>
            </a:r>
            <a:br>
              <a:rPr lang="ca-ES" sz="2900" dirty="0" smtClean="0"/>
            </a:br>
            <a:r>
              <a:rPr lang="ca-ES" sz="2900" dirty="0" smtClean="0"/>
              <a:t>ell passa algun turment. </a:t>
            </a:r>
          </a:p>
          <a:p>
            <a:pPr>
              <a:buNone/>
            </a:pPr>
            <a:r>
              <a:rPr lang="ca-ES" sz="2900" dirty="0" smtClean="0"/>
              <a:t>	Jo que no tinc ni casa, </a:t>
            </a:r>
            <a:br>
              <a:rPr lang="ca-ES" sz="2900" dirty="0" smtClean="0"/>
            </a:br>
            <a:r>
              <a:rPr lang="ca-ES" sz="2900" dirty="0" smtClean="0"/>
              <a:t>ni cotxe, ni un carret, </a:t>
            </a:r>
            <a:br>
              <a:rPr lang="ca-ES" sz="2900" dirty="0" smtClean="0"/>
            </a:br>
            <a:r>
              <a:rPr lang="ca-ES" sz="2900" dirty="0" smtClean="0"/>
              <a:t>em vaig trobar aquell dia </a:t>
            </a:r>
            <a:br>
              <a:rPr lang="ca-ES" sz="2900" dirty="0" smtClean="0"/>
            </a:br>
            <a:r>
              <a:rPr lang="ca-ES" sz="2900" dirty="0" smtClean="0"/>
              <a:t>la fera pel carrer. </a:t>
            </a:r>
            <a:br>
              <a:rPr lang="ca-ES" sz="2900" dirty="0" smtClean="0"/>
            </a:br>
            <a:endParaRPr lang="ca-ES" sz="2900" dirty="0" smtClean="0"/>
          </a:p>
          <a:p>
            <a:pPr>
              <a:buNone/>
            </a:pPr>
            <a:endParaRPr lang="ca-ES" sz="2900" dirty="0" smtClean="0"/>
          </a:p>
          <a:p>
            <a:pPr>
              <a:buNone/>
            </a:pPr>
            <a:r>
              <a:rPr lang="ca-ES" sz="2900" dirty="0" smtClean="0"/>
              <a:t>	Tremolant i mig mort, </a:t>
            </a:r>
            <a:br>
              <a:rPr lang="ca-ES" sz="2900" dirty="0" smtClean="0"/>
            </a:br>
            <a:r>
              <a:rPr lang="ca-ES" sz="2900" dirty="0" smtClean="0"/>
              <a:t>-Ai Déu, redéu, la fera! </a:t>
            </a:r>
            <a:br>
              <a:rPr lang="ca-ES" sz="2900" dirty="0" smtClean="0"/>
            </a:br>
            <a:r>
              <a:rPr lang="ca-ES" sz="2900" dirty="0" smtClean="0"/>
              <a:t>I en veure'm tan fotut, </a:t>
            </a:r>
            <a:br>
              <a:rPr lang="ca-ES" sz="2900" dirty="0" smtClean="0"/>
            </a:br>
            <a:r>
              <a:rPr lang="ca-ES" sz="2900" dirty="0" smtClean="0"/>
              <a:t>em va dir molt planera: </a:t>
            </a:r>
            <a:br>
              <a:rPr lang="ca-ES" sz="2900" dirty="0" smtClean="0"/>
            </a:br>
            <a:r>
              <a:rPr lang="ca-ES" sz="2900" dirty="0" smtClean="0"/>
              <a:t>-Xicot, per què tremoles? </a:t>
            </a:r>
            <a:br>
              <a:rPr lang="ca-ES" sz="2900" dirty="0" smtClean="0"/>
            </a:br>
            <a:r>
              <a:rPr lang="ca-ES" sz="2900" dirty="0" smtClean="0"/>
              <a:t>Jo no te'm menjaré. </a:t>
            </a:r>
            <a:br>
              <a:rPr lang="ca-ES" sz="2900" dirty="0" smtClean="0"/>
            </a:br>
            <a:r>
              <a:rPr lang="ca-ES" sz="2900" dirty="0" smtClean="0"/>
              <a:t>I doncs per què t'escapes </a:t>
            </a:r>
            <a:br>
              <a:rPr lang="ca-ES" sz="2900" dirty="0" smtClean="0"/>
            </a:br>
            <a:r>
              <a:rPr lang="ca-ES" sz="2900" dirty="0" smtClean="0"/>
              <a:t>del lloc que tens marcat? </a:t>
            </a:r>
            <a:br>
              <a:rPr lang="ca-ES" sz="2900" dirty="0" smtClean="0"/>
            </a:br>
            <a:r>
              <a:rPr lang="ca-ES" sz="2900" dirty="0" smtClean="0"/>
              <a:t>-Vull parlar amb l'Alcalde </a:t>
            </a:r>
            <a:br>
              <a:rPr lang="ca-ES" sz="2900" dirty="0" smtClean="0"/>
            </a:br>
            <a:r>
              <a:rPr lang="ca-ES" sz="2900" dirty="0" smtClean="0"/>
              <a:t>i dir-li que tinc fam, </a:t>
            </a:r>
            <a:br>
              <a:rPr lang="ca-ES" sz="2900" dirty="0" smtClean="0"/>
            </a:br>
            <a:r>
              <a:rPr lang="ca-ES" sz="2900" dirty="0" smtClean="0"/>
              <a:t>que la gàbia és petita, </a:t>
            </a:r>
            <a:br>
              <a:rPr lang="ca-ES" sz="2900" dirty="0" smtClean="0"/>
            </a:br>
            <a:r>
              <a:rPr lang="ca-ES" sz="2900" dirty="0" smtClean="0"/>
              <a:t>jo </a:t>
            </a:r>
            <a:r>
              <a:rPr lang="ca-ES" sz="2900" dirty="0" err="1" smtClean="0"/>
              <a:t>necessite</a:t>
            </a:r>
            <a:r>
              <a:rPr lang="ca-ES" sz="2900" dirty="0" smtClean="0"/>
              <a:t> espai. </a:t>
            </a:r>
          </a:p>
          <a:p>
            <a:pPr>
              <a:buNone/>
            </a:pPr>
            <a:r>
              <a:rPr lang="ca-ES" sz="2900" dirty="0" smtClean="0"/>
              <a:t/>
            </a:r>
            <a:br>
              <a:rPr lang="ca-ES" sz="2900" dirty="0" smtClean="0"/>
            </a:br>
            <a:r>
              <a:rPr lang="ca-ES" sz="2900" dirty="0" smtClean="0"/>
              <a:t>Els guàrdies que la veuen </a:t>
            </a:r>
            <a:br>
              <a:rPr lang="ca-ES" sz="2900" dirty="0" smtClean="0"/>
            </a:br>
            <a:r>
              <a:rPr lang="ca-ES" sz="2900" dirty="0" smtClean="0"/>
              <a:t>la volen empaitar. </a:t>
            </a:r>
            <a:br>
              <a:rPr lang="ca-ES" sz="2900" dirty="0" smtClean="0"/>
            </a:br>
            <a:r>
              <a:rPr lang="ca-ES" sz="2900" dirty="0" smtClean="0"/>
              <a:t>La fera es defensa, </a:t>
            </a:r>
            <a:br>
              <a:rPr lang="ca-ES" sz="2900" dirty="0" smtClean="0"/>
            </a:br>
            <a:r>
              <a:rPr lang="ca-ES" sz="2900" dirty="0" smtClean="0"/>
              <a:t>no la deixen parlar. </a:t>
            </a:r>
            <a:br>
              <a:rPr lang="ca-ES" sz="2900" dirty="0" smtClean="0"/>
            </a:br>
            <a:r>
              <a:rPr lang="ca-ES" sz="2900" dirty="0" smtClean="0"/>
              <a:t>Com són molts i ella és sola, </a:t>
            </a:r>
            <a:br>
              <a:rPr lang="ca-ES" sz="2900" dirty="0" smtClean="0"/>
            </a:br>
            <a:r>
              <a:rPr lang="ca-ES" sz="2900" dirty="0" smtClean="0"/>
              <a:t>no pot, i me l'estoven, </a:t>
            </a:r>
            <a:br>
              <a:rPr lang="ca-ES" sz="2900" dirty="0" smtClean="0"/>
            </a:br>
            <a:r>
              <a:rPr lang="ca-ES" sz="2900" dirty="0" smtClean="0"/>
              <a:t>i emprenyats per la feina </a:t>
            </a:r>
            <a:br>
              <a:rPr lang="ca-ES" sz="2900" dirty="0" smtClean="0"/>
            </a:br>
            <a:r>
              <a:rPr lang="ca-ES" sz="2900" dirty="0" smtClean="0"/>
              <a:t>a la gàbia me la tornen. </a:t>
            </a:r>
          </a:p>
          <a:p>
            <a:pPr>
              <a:buNone/>
            </a:pPr>
            <a:r>
              <a:rPr lang="ca-ES" sz="2900" dirty="0" smtClean="0"/>
              <a:t>	</a:t>
            </a:r>
          </a:p>
          <a:p>
            <a:pPr>
              <a:buNone/>
            </a:pPr>
            <a:r>
              <a:rPr lang="ca-ES" sz="2900" dirty="0" smtClean="0"/>
              <a:t>	Per ordre de l'Alcalde, </a:t>
            </a:r>
            <a:br>
              <a:rPr lang="ca-ES" sz="2900" dirty="0" smtClean="0"/>
            </a:br>
            <a:r>
              <a:rPr lang="ca-ES" sz="2900" dirty="0" smtClean="0"/>
              <a:t>es fa saber a tothom </a:t>
            </a:r>
            <a:br>
              <a:rPr lang="ca-ES" sz="2900" dirty="0" smtClean="0"/>
            </a:br>
            <a:r>
              <a:rPr lang="ca-ES" sz="2900" dirty="0" smtClean="0"/>
              <a:t>que la fera ferotge </a:t>
            </a:r>
            <a:br>
              <a:rPr lang="ca-ES" sz="2900" dirty="0" smtClean="0"/>
            </a:br>
            <a:r>
              <a:rPr lang="ca-ES" sz="2900" dirty="0" smtClean="0"/>
              <a:t>ja no ens traurà la son. </a:t>
            </a:r>
            <a:br>
              <a:rPr lang="ca-ES" sz="2900" dirty="0" smtClean="0"/>
            </a:br>
            <a:r>
              <a:rPr lang="ca-ES" sz="2900" dirty="0" smtClean="0"/>
              <a:t>I gràcies a la força, </a:t>
            </a:r>
            <a:br>
              <a:rPr lang="ca-ES" sz="2900" dirty="0" smtClean="0"/>
            </a:br>
            <a:r>
              <a:rPr lang="ca-ES" sz="2900" dirty="0" smtClean="0"/>
              <a:t>no ha passat res de nou; </a:t>
            </a:r>
            <a:br>
              <a:rPr lang="ca-ES" sz="2900" dirty="0" smtClean="0"/>
            </a:br>
            <a:r>
              <a:rPr lang="ca-ES" sz="2900" dirty="0" smtClean="0"/>
              <a:t>tot és normal i "maco", </a:t>
            </a:r>
            <a:br>
              <a:rPr lang="ca-ES" sz="2900" dirty="0" smtClean="0"/>
            </a:br>
            <a:r>
              <a:rPr lang="ca-ES" sz="2900" dirty="0" smtClean="0"/>
              <a:t>i el poble resta en pau.  </a:t>
            </a:r>
          </a:p>
          <a:p>
            <a:pPr>
              <a:buNone/>
            </a:pPr>
            <a:endParaRPr lang="ca-ES" sz="2900" dirty="0" smtClean="0"/>
          </a:p>
          <a:p>
            <a:pPr>
              <a:buNone/>
            </a:pPr>
            <a:r>
              <a:rPr lang="ca-ES" sz="2900" dirty="0" smtClean="0"/>
              <a:t>			OVIDI MONTLLOR</a:t>
            </a:r>
          </a:p>
          <a:p>
            <a:endParaRPr lang="es-ES" dirty="0"/>
          </a:p>
        </p:txBody>
      </p:sp>
      <p:pic>
        <p:nvPicPr>
          <p:cNvPr id="4097" name="Picture 1" descr="C:\Users\argo\Pictures\fera ferotge.jpg"/>
          <p:cNvPicPr>
            <a:picLocks noChangeAspect="1" noChangeArrowheads="1"/>
          </p:cNvPicPr>
          <p:nvPr/>
        </p:nvPicPr>
        <p:blipFill>
          <a:blip r:embed="rId2" cstate="print"/>
          <a:srcRect l="14462" t="7672" r="8001" b="8578"/>
          <a:stretch>
            <a:fillRect/>
          </a:stretch>
        </p:blipFill>
        <p:spPr bwMode="auto">
          <a:xfrm>
            <a:off x="3059832" y="404664"/>
            <a:ext cx="1728192" cy="1715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 cstate="print"/>
          <a:srcRect l="13653" t="17240" r="31715" b="28580"/>
          <a:stretch>
            <a:fillRect/>
          </a:stretch>
        </p:blipFill>
        <p:spPr bwMode="auto">
          <a:xfrm>
            <a:off x="3491880" y="2996952"/>
            <a:ext cx="5328592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3" cstate="print"/>
          <a:srcRect l="10872" t="9681" r="16039" b="19760"/>
          <a:stretch>
            <a:fillRect/>
          </a:stretch>
        </p:blipFill>
        <p:spPr bwMode="auto">
          <a:xfrm>
            <a:off x="323528" y="260648"/>
            <a:ext cx="4176464" cy="2362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a-ES" dirty="0" smtClean="0"/>
              <a:t>Joan Alcover</a:t>
            </a:r>
            <a:br>
              <a:rPr lang="ca-ES" dirty="0" smtClean="0"/>
            </a:br>
            <a:r>
              <a:rPr lang="ca-ES" sz="2700" dirty="0" smtClean="0"/>
              <a:t>(rima i síl·labes)</a:t>
            </a:r>
            <a:endParaRPr lang="es-ES" sz="2700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a-ES" dirty="0" smtClean="0"/>
              <a:t>	</a:t>
            </a:r>
          </a:p>
          <a:p>
            <a:pPr>
              <a:buNone/>
            </a:pPr>
            <a:r>
              <a:rPr lang="ca-ES" dirty="0" smtClean="0"/>
              <a:t>	Bai/xa/ la/ </a:t>
            </a:r>
            <a:r>
              <a:rPr lang="ca-ES" dirty="0" err="1" smtClean="0"/>
              <a:t>pen</a:t>
            </a:r>
            <a:r>
              <a:rPr lang="ca-ES" dirty="0" smtClean="0"/>
              <a:t>/d</a:t>
            </a:r>
            <a:r>
              <a:rPr lang="ca-ES" b="1" u="sng" dirty="0" smtClean="0"/>
              <a:t>ent</a:t>
            </a:r>
            <a:r>
              <a:rPr lang="ca-ES" dirty="0" smtClean="0"/>
              <a:t>/</a:t>
            </a:r>
          </a:p>
          <a:p>
            <a:pPr>
              <a:buNone/>
            </a:pPr>
            <a:r>
              <a:rPr lang="ca-ES" dirty="0" smtClean="0"/>
              <a:t>	d’es/tret/ ho/</a:t>
            </a:r>
            <a:r>
              <a:rPr lang="ca-ES" dirty="0" err="1" smtClean="0"/>
              <a:t>rit</a:t>
            </a:r>
            <a:r>
              <a:rPr lang="ca-ES" dirty="0" smtClean="0"/>
              <a:t>/</a:t>
            </a:r>
            <a:r>
              <a:rPr lang="ca-ES" dirty="0" err="1" smtClean="0"/>
              <a:t>z</a:t>
            </a:r>
            <a:r>
              <a:rPr lang="ca-ES" b="1" u="sng" dirty="0" err="1" smtClean="0"/>
              <a:t>ó</a:t>
            </a:r>
            <a:r>
              <a:rPr lang="ca-ES" dirty="0" smtClean="0"/>
              <a:t>,</a:t>
            </a:r>
          </a:p>
          <a:p>
            <a:pPr>
              <a:buNone/>
            </a:pPr>
            <a:r>
              <a:rPr lang="ca-ES" dirty="0" smtClean="0"/>
              <a:t>	</a:t>
            </a:r>
            <a:r>
              <a:rPr lang="ca-ES" dirty="0" err="1" smtClean="0"/>
              <a:t>mit</a:t>
            </a:r>
            <a:r>
              <a:rPr lang="ca-ES" dirty="0" smtClean="0"/>
              <a:t>/ja/ car/re/</a:t>
            </a:r>
            <a:r>
              <a:rPr lang="ca-ES" dirty="0" err="1" smtClean="0"/>
              <a:t>r</a:t>
            </a:r>
            <a:r>
              <a:rPr lang="ca-ES" b="1" u="sng" dirty="0" err="1" smtClean="0"/>
              <a:t>ó</a:t>
            </a:r>
            <a:endParaRPr lang="ca-ES" b="1" u="sng" dirty="0" smtClean="0"/>
          </a:p>
          <a:p>
            <a:pPr>
              <a:buNone/>
            </a:pPr>
            <a:r>
              <a:rPr lang="ca-ES" dirty="0" smtClean="0"/>
              <a:t>	i/ </a:t>
            </a:r>
            <a:r>
              <a:rPr lang="ca-ES" dirty="0" err="1" smtClean="0"/>
              <a:t>mit</a:t>
            </a:r>
            <a:r>
              <a:rPr lang="ca-ES" dirty="0" smtClean="0"/>
              <a:t>/ja/ tor/r</a:t>
            </a:r>
            <a:r>
              <a:rPr lang="ca-ES" b="1" u="sng" dirty="0" smtClean="0"/>
              <a:t>ent</a:t>
            </a:r>
            <a:r>
              <a:rPr lang="ca-ES" dirty="0" smtClean="0"/>
              <a:t>.</a:t>
            </a:r>
          </a:p>
          <a:p>
            <a:pPr>
              <a:buNone/>
            </a:pPr>
            <a:r>
              <a:rPr lang="ca-ES" sz="1800" dirty="0" smtClean="0"/>
              <a:t>ART MENOR</a:t>
            </a:r>
          </a:p>
          <a:p>
            <a:pPr>
              <a:buNone/>
            </a:pPr>
            <a:r>
              <a:rPr lang="ca-ES" sz="1800" dirty="0" smtClean="0"/>
              <a:t>RIMA CONSONANT MASCULINA</a:t>
            </a:r>
          </a:p>
          <a:p>
            <a:pPr>
              <a:buNone/>
            </a:pPr>
            <a:r>
              <a:rPr lang="ca-ES" sz="1800" dirty="0" smtClean="0"/>
              <a:t>QUARTETA</a:t>
            </a:r>
            <a:endParaRPr lang="es-ES" sz="1800" dirty="0"/>
          </a:p>
        </p:txBody>
      </p:sp>
      <p:pic>
        <p:nvPicPr>
          <p:cNvPr id="2050" name="Picture 2" descr="C:\Users\argo\Pictures\cam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1628800"/>
            <a:ext cx="1944216" cy="4305329"/>
          </a:xfrm>
          <a:prstGeom prst="rect">
            <a:avLst/>
          </a:prstGeom>
          <a:noFill/>
        </p:spPr>
      </p:pic>
      <p:pic>
        <p:nvPicPr>
          <p:cNvPr id="2051" name="Picture 3" descr="C:\Users\argo\Pictures\cami torre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700808"/>
            <a:ext cx="2360861" cy="41970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a-ES" dirty="0" smtClean="0"/>
              <a:t>Josep Carner</a:t>
            </a:r>
            <a:br>
              <a:rPr lang="ca-ES" dirty="0" smtClean="0"/>
            </a:br>
            <a:r>
              <a:rPr lang="ca-ES" sz="2700" dirty="0" smtClean="0"/>
              <a:t>(síl·labes, rima, estrofa)</a:t>
            </a:r>
            <a:endParaRPr lang="es-ES" sz="2700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a-ES" dirty="0" smtClean="0"/>
              <a:t>	</a:t>
            </a:r>
          </a:p>
          <a:p>
            <a:pPr>
              <a:buNone/>
            </a:pPr>
            <a:r>
              <a:rPr lang="ca-ES" dirty="0" smtClean="0"/>
              <a:t>	Brunzent borinot</a:t>
            </a:r>
          </a:p>
          <a:p>
            <a:pPr>
              <a:buNone/>
            </a:pPr>
            <a:r>
              <a:rPr lang="ca-ES" dirty="0" smtClean="0"/>
              <a:t>	que en flairant la mel</a:t>
            </a:r>
          </a:p>
          <a:p>
            <a:pPr>
              <a:buNone/>
            </a:pPr>
            <a:r>
              <a:rPr lang="ca-ES" dirty="0" smtClean="0"/>
              <a:t>	t’acostes al pot!</a:t>
            </a:r>
          </a:p>
          <a:p>
            <a:pPr>
              <a:buNone/>
            </a:pPr>
            <a:endParaRPr lang="es-ES" dirty="0"/>
          </a:p>
        </p:txBody>
      </p:sp>
      <p:pic>
        <p:nvPicPr>
          <p:cNvPr id="3075" name="Picture 3" descr="C:\Users\argo\Pictures\pots mel.jpg"/>
          <p:cNvPicPr>
            <a:picLocks noChangeAspect="1" noChangeArrowheads="1"/>
          </p:cNvPicPr>
          <p:nvPr/>
        </p:nvPicPr>
        <p:blipFill>
          <a:blip r:embed="rId3" cstate="print"/>
          <a:srcRect l="17010" t="22839" r="16841"/>
          <a:stretch>
            <a:fillRect/>
          </a:stretch>
        </p:blipFill>
        <p:spPr bwMode="auto">
          <a:xfrm>
            <a:off x="6300192" y="3789040"/>
            <a:ext cx="2520280" cy="2204864"/>
          </a:xfrm>
          <a:prstGeom prst="rect">
            <a:avLst/>
          </a:prstGeom>
          <a:noFill/>
        </p:spPr>
      </p:pic>
      <p:pic>
        <p:nvPicPr>
          <p:cNvPr id="3076" name="Picture 4" descr="C:\Users\argo\Pictures\borino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4293096"/>
            <a:ext cx="2619375" cy="1743075"/>
          </a:xfrm>
          <a:prstGeom prst="rect">
            <a:avLst/>
          </a:prstGeom>
          <a:noFill/>
        </p:spPr>
      </p:pic>
      <p:pic>
        <p:nvPicPr>
          <p:cNvPr id="3077" name="Picture 5" descr="C:\Users\argo\Pictures\dibuix borino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2060848"/>
            <a:ext cx="3182112" cy="1353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a-ES" dirty="0" smtClean="0"/>
              <a:t>Guerau de </a:t>
            </a:r>
            <a:r>
              <a:rPr lang="ca-ES" dirty="0" err="1" smtClean="0"/>
              <a:t>Liost</a:t>
            </a:r>
            <a:r>
              <a:rPr lang="ca-ES" dirty="0" smtClean="0"/>
              <a:t/>
            </a:r>
            <a:br>
              <a:rPr lang="ca-ES" dirty="0" smtClean="0"/>
            </a:br>
            <a:r>
              <a:rPr lang="ca-ES" sz="2700" dirty="0" smtClean="0"/>
              <a:t>(rima i síl·labes) </a:t>
            </a:r>
            <a:endParaRPr lang="es-ES" sz="2700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ca-ES" dirty="0" smtClean="0"/>
              <a:t>	</a:t>
            </a:r>
          </a:p>
          <a:p>
            <a:pPr>
              <a:buNone/>
            </a:pPr>
            <a:r>
              <a:rPr lang="ca-ES" dirty="0"/>
              <a:t>	</a:t>
            </a:r>
            <a:r>
              <a:rPr lang="ca-ES" dirty="0" err="1" smtClean="0"/>
              <a:t>Im</a:t>
            </a:r>
            <a:r>
              <a:rPr lang="ca-ES" dirty="0" smtClean="0"/>
              <a:t>/</a:t>
            </a:r>
            <a:r>
              <a:rPr lang="ca-ES" dirty="0" err="1" smtClean="0"/>
              <a:t>mò</a:t>
            </a:r>
            <a:r>
              <a:rPr lang="ca-ES" dirty="0" smtClean="0"/>
              <a:t>/</a:t>
            </a:r>
            <a:r>
              <a:rPr lang="ca-ES" dirty="0" err="1" smtClean="0"/>
              <a:t>bil</a:t>
            </a:r>
            <a:r>
              <a:rPr lang="ca-ES" dirty="0" smtClean="0"/>
              <a:t>/ re/</a:t>
            </a:r>
            <a:r>
              <a:rPr lang="ca-ES" dirty="0" err="1" smtClean="0"/>
              <a:t>p</a:t>
            </a:r>
            <a:r>
              <a:rPr lang="ca-ES" u="sng" dirty="0" err="1" smtClean="0"/>
              <a:t>o</a:t>
            </a:r>
            <a:r>
              <a:rPr lang="ca-ES" u="sng" dirty="0" smtClean="0"/>
              <a:t>/</a:t>
            </a:r>
            <a:r>
              <a:rPr lang="ca-ES" u="sng" dirty="0" smtClean="0">
                <a:solidFill>
                  <a:srgbClr val="00B050"/>
                </a:solidFill>
              </a:rPr>
              <a:t>sa</a:t>
            </a:r>
          </a:p>
          <a:p>
            <a:pPr>
              <a:buNone/>
            </a:pPr>
            <a:r>
              <a:rPr lang="ca-ES" dirty="0" smtClean="0"/>
              <a:t>	un/ jo/ve/ neu/</a:t>
            </a:r>
            <a:r>
              <a:rPr lang="ca-ES" dirty="0" err="1" smtClean="0"/>
              <a:t>l</a:t>
            </a:r>
            <a:r>
              <a:rPr lang="ca-ES" u="sng" dirty="0" err="1" smtClean="0"/>
              <a:t>it</a:t>
            </a:r>
            <a:r>
              <a:rPr lang="ca-ES" dirty="0" smtClean="0"/>
              <a:t>/</a:t>
            </a:r>
          </a:p>
          <a:p>
            <a:pPr>
              <a:buNone/>
            </a:pPr>
            <a:r>
              <a:rPr lang="ca-ES" dirty="0"/>
              <a:t>	</a:t>
            </a:r>
            <a:r>
              <a:rPr lang="ca-ES" dirty="0" smtClean="0"/>
              <a:t>qui/ por/ta en/ el /p</a:t>
            </a:r>
            <a:r>
              <a:rPr lang="ca-ES" u="sng" dirty="0" smtClean="0"/>
              <a:t>it</a:t>
            </a:r>
          </a:p>
          <a:p>
            <a:pPr>
              <a:buNone/>
            </a:pPr>
            <a:r>
              <a:rPr lang="ca-ES" dirty="0" smtClean="0"/>
              <a:t>	</a:t>
            </a:r>
            <a:r>
              <a:rPr lang="ca-ES" dirty="0" err="1" smtClean="0"/>
              <a:t>cla</a:t>
            </a:r>
            <a:r>
              <a:rPr lang="ca-ES" dirty="0" smtClean="0"/>
              <a:t>/va/da u/na/ r</a:t>
            </a:r>
            <a:r>
              <a:rPr lang="ca-ES" u="sng" dirty="0" smtClean="0"/>
              <a:t>o/</a:t>
            </a:r>
            <a:r>
              <a:rPr lang="ca-ES" u="sng" dirty="0" smtClean="0">
                <a:solidFill>
                  <a:srgbClr val="00B050"/>
                </a:solidFill>
              </a:rPr>
              <a:t>sa</a:t>
            </a:r>
          </a:p>
          <a:p>
            <a:pPr>
              <a:buNone/>
            </a:pPr>
            <a:endParaRPr lang="ca-ES" sz="1800" dirty="0" smtClean="0"/>
          </a:p>
          <a:p>
            <a:pPr>
              <a:buNone/>
            </a:pPr>
            <a:r>
              <a:rPr lang="ca-ES" sz="1800" dirty="0" smtClean="0"/>
              <a:t>ART MENOR</a:t>
            </a:r>
          </a:p>
          <a:p>
            <a:pPr>
              <a:buNone/>
            </a:pPr>
            <a:r>
              <a:rPr lang="ca-ES" sz="1800" dirty="0" smtClean="0"/>
              <a:t>RIMA CONSONANT</a:t>
            </a:r>
          </a:p>
          <a:p>
            <a:pPr>
              <a:buNone/>
            </a:pPr>
            <a:r>
              <a:rPr lang="ca-ES" sz="1800" dirty="0" smtClean="0"/>
              <a:t>QUARTETA</a:t>
            </a:r>
            <a:endParaRPr lang="es-ES" sz="1800" dirty="0"/>
          </a:p>
        </p:txBody>
      </p:sp>
      <p:pic>
        <p:nvPicPr>
          <p:cNvPr id="4098" name="Picture 2" descr="C:\Users\argo\Pictures\rosa al pi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645024"/>
            <a:ext cx="3810000" cy="25527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572000" y="177281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b="1" dirty="0" err="1" smtClean="0"/>
              <a:t>neulit</a:t>
            </a:r>
            <a:r>
              <a:rPr lang="es-ES" b="1" dirty="0" smtClean="0"/>
              <a:t> -ida </a:t>
            </a:r>
            <a:br>
              <a:rPr lang="es-ES" b="1" dirty="0" smtClean="0"/>
            </a:br>
            <a:endParaRPr lang="ca-ES" b="1" dirty="0" smtClean="0"/>
          </a:p>
          <a:p>
            <a:r>
              <a:rPr lang="ca-ES" dirty="0" smtClean="0"/>
              <a:t>adj. [LC] Privat de vigoria, d’ufana. Criatures neulides per la manca d’aliments.</a:t>
            </a:r>
            <a:endParaRPr lang="ca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COMPARACIÓ I METÀFORA</a:t>
            </a:r>
            <a:endParaRPr lang="es-ES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ca-ES" dirty="0" smtClean="0"/>
              <a:t>	</a:t>
            </a:r>
            <a:r>
              <a:rPr lang="ca-ES" sz="2800" dirty="0" smtClean="0"/>
              <a:t>Un poema en què esmentis una cosa, un fet..., fent servir una paraula diferent de la usual (metàfora). Com quan dic </a:t>
            </a:r>
            <a:r>
              <a:rPr lang="ca-ES" sz="2800" i="1" dirty="0" smtClean="0"/>
              <a:t>"En Julià és un porc" </a:t>
            </a:r>
            <a:r>
              <a:rPr lang="ca-ES" sz="2800" dirty="0" smtClean="0"/>
              <a:t>per ressaltar la seva qualitat de brut. A la Comparació els dos elements comparats apareixen en el discurs </a:t>
            </a:r>
            <a:r>
              <a:rPr lang="ca-ES" sz="2800" i="1" dirty="0" smtClean="0"/>
              <a:t>“En Julià va tan brut que sembla un porc”; </a:t>
            </a:r>
            <a:r>
              <a:rPr lang="ca-ES" sz="2800" dirty="0" smtClean="0"/>
              <a:t>a la metàfora només hi apareix el terme de la comparació</a:t>
            </a:r>
            <a:r>
              <a:rPr lang="ca-ES" dirty="0" smtClean="0"/>
              <a:t>. </a:t>
            </a:r>
            <a:endParaRPr lang="ca-ES" dirty="0"/>
          </a:p>
        </p:txBody>
      </p:sp>
      <p:pic>
        <p:nvPicPr>
          <p:cNvPr id="5122" name="Picture 2" descr="C:\Users\argo\Pictures\SERIE D'OBJECTES.jpg"/>
          <p:cNvPicPr>
            <a:picLocks noChangeAspect="1" noChangeArrowheads="1"/>
          </p:cNvPicPr>
          <p:nvPr/>
        </p:nvPicPr>
        <p:blipFill>
          <a:blip r:embed="rId2" cstate="print"/>
          <a:srcRect l="11577" t="14401" b="72625"/>
          <a:stretch>
            <a:fillRect/>
          </a:stretch>
        </p:blipFill>
        <p:spPr bwMode="auto">
          <a:xfrm>
            <a:off x="1475656" y="5373216"/>
            <a:ext cx="6599891" cy="9361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2792</TotalTime>
  <Words>958</Words>
  <Application>Microsoft Office PowerPoint</Application>
  <PresentationFormat>Presentación en pantalla (4:3)</PresentationFormat>
  <Paragraphs>416</Paragraphs>
  <Slides>51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51</vt:i4>
      </vt:variant>
    </vt:vector>
  </HeadingPairs>
  <TitlesOfParts>
    <vt:vector size="52" baseType="lpstr">
      <vt:lpstr>Tema de l'Office</vt:lpstr>
      <vt:lpstr>Poesia </vt:lpstr>
      <vt:lpstr>Presentación de PowerPoint</vt:lpstr>
      <vt:lpstr>Presentación de PowerPoint</vt:lpstr>
      <vt:lpstr>Presentación de PowerPoint</vt:lpstr>
      <vt:lpstr>Presentación de PowerPoint</vt:lpstr>
      <vt:lpstr>Joan Alcover (rima i síl·labes)</vt:lpstr>
      <vt:lpstr>Josep Carner (síl·labes, rima, estrofa)</vt:lpstr>
      <vt:lpstr>Guerau de Liost (rima i síl·labes) </vt:lpstr>
      <vt:lpstr>COMPARACIÓ I METÀFORA</vt:lpstr>
      <vt:lpstr>COMPARACIÓ I METÀFORA (perles)</vt:lpstr>
      <vt:lpstr>COMPARACIÓ I METÀFORA</vt:lpstr>
      <vt:lpstr>Presentación de PowerPoint</vt:lpstr>
      <vt:lpstr> Podem explicar el significat a partir d’allò que ens suggereix. </vt:lpstr>
      <vt:lpstr>Podem explicar el significat a partir d’allò que ens suggereix. </vt:lpstr>
      <vt:lpstr>Podem explicar el significat a partir d’allò que ens suggereix. </vt:lpstr>
      <vt:lpstr>  </vt:lpstr>
      <vt:lpstr>Podem explicar el significat a partir d’allò que ens suggereix. </vt:lpstr>
      <vt:lpstr>   hivern/mort </vt:lpstr>
      <vt:lpstr>ASSOCIACIONS AMB LA VIDA</vt:lpstr>
      <vt:lpstr>ALTRES ASSOCIACIONS</vt:lpstr>
      <vt:lpstr>Presentación de PowerPoint</vt:lpstr>
      <vt:lpstr>Presentación de PowerPoint</vt:lpstr>
      <vt:lpstr>Quins elements es comparen, com s’associen?.</vt:lpstr>
      <vt:lpstr>Descriu una de les idees següents</vt:lpstr>
      <vt:lpstr>Assenyala les relacions de termes contraris</vt:lpstr>
      <vt:lpstr>Busca termes contraris per fer antítesis i construeix versos de 10 síl·labes combinant noms i adjectius</vt:lpstr>
      <vt:lpstr>Presentación de PowerPoint</vt:lpstr>
      <vt:lpstr>Classifica segons si es refereix al sentit de la vista, olfacte o tacte</vt:lpstr>
      <vt:lpstr>Classifica segons si es refereix al sentit de l’oïda o al gust</vt:lpstr>
      <vt:lpstr>Recorda: La sinestèsia</vt:lpstr>
      <vt:lpstr>Crea sinestèsies amb els noms següents</vt:lpstr>
      <vt:lpstr>Recorda: l’elisió i la sinalefa.</vt:lpstr>
      <vt:lpstr>Presentación de PowerPoint</vt:lpstr>
      <vt:lpstr>Presentación de PowerPoint</vt:lpstr>
      <vt:lpstr>Presentación de PowerPoint</vt:lpstr>
      <vt:lpstr>La repetició voluntària de sons  per produir un efecte determinat rep el nom d’al·literació.   En el següent poema, la repetició de sons evoca el soroll dels esclops repicant a terra.  </vt:lpstr>
      <vt:lpstr>Si la repetició no és d’un so, sinó del mot que encapçala una sèrie de versos i que provoca un paral·lelisme a les frases, rep el nom d’anàfora</vt:lpstr>
      <vt:lpstr>Presentación de PowerPoint</vt:lpstr>
      <vt:lpstr>ENUMERACIÓ AMB GRADACIÓ</vt:lpstr>
      <vt:lpstr>Anàfora, enumeració a partir de la relació de conceptes</vt:lpstr>
      <vt:lpstr>Presentación de PowerPoint</vt:lpstr>
      <vt:lpstr>Presentación de PowerPoint</vt:lpstr>
      <vt:lpstr>Presentación de PowerPoint</vt:lpstr>
      <vt:lpstr>Síl·labes i rima, altres recursos</vt:lpstr>
      <vt:lpstr>RITME Mira si trobes un ritme marcat dins aquest fragment </vt:lpstr>
      <vt:lpstr>RITME</vt:lpstr>
      <vt:lpstr>RITME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argo</dc:creator>
  <cp:lastModifiedBy>usuari</cp:lastModifiedBy>
  <cp:revision>44</cp:revision>
  <dcterms:created xsi:type="dcterms:W3CDTF">2013-03-06T18:10:16Z</dcterms:created>
  <dcterms:modified xsi:type="dcterms:W3CDTF">2013-05-01T12:40:57Z</dcterms:modified>
</cp:coreProperties>
</file>